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 id="2147484448" r:id="rId2"/>
  </p:sldMasterIdLst>
  <p:notesMasterIdLst>
    <p:notesMasterId r:id="rId63"/>
  </p:notesMasterIdLst>
  <p:handoutMasterIdLst>
    <p:handoutMasterId r:id="rId64"/>
  </p:handoutMasterIdLst>
  <p:sldIdLst>
    <p:sldId id="636" r:id="rId3"/>
    <p:sldId id="735" r:id="rId4"/>
    <p:sldId id="736" r:id="rId5"/>
    <p:sldId id="737" r:id="rId6"/>
    <p:sldId id="645" r:id="rId7"/>
    <p:sldId id="738" r:id="rId8"/>
    <p:sldId id="739" r:id="rId9"/>
    <p:sldId id="740" r:id="rId10"/>
    <p:sldId id="741" r:id="rId11"/>
    <p:sldId id="742" r:id="rId12"/>
    <p:sldId id="743" r:id="rId13"/>
    <p:sldId id="744" r:id="rId14"/>
    <p:sldId id="745" r:id="rId15"/>
    <p:sldId id="746" r:id="rId16"/>
    <p:sldId id="747" r:id="rId17"/>
    <p:sldId id="748" r:id="rId18"/>
    <p:sldId id="749" r:id="rId19"/>
    <p:sldId id="750" r:id="rId20"/>
    <p:sldId id="751" r:id="rId21"/>
    <p:sldId id="752" r:id="rId22"/>
    <p:sldId id="753" r:id="rId23"/>
    <p:sldId id="754" r:id="rId24"/>
    <p:sldId id="755" r:id="rId25"/>
    <p:sldId id="756" r:id="rId26"/>
    <p:sldId id="757" r:id="rId27"/>
    <p:sldId id="758" r:id="rId28"/>
    <p:sldId id="759" r:id="rId29"/>
    <p:sldId id="760" r:id="rId30"/>
    <p:sldId id="761" r:id="rId31"/>
    <p:sldId id="763" r:id="rId32"/>
    <p:sldId id="764" r:id="rId33"/>
    <p:sldId id="765" r:id="rId34"/>
    <p:sldId id="767" r:id="rId35"/>
    <p:sldId id="768" r:id="rId36"/>
    <p:sldId id="769" r:id="rId37"/>
    <p:sldId id="770" r:id="rId38"/>
    <p:sldId id="771" r:id="rId39"/>
    <p:sldId id="772" r:id="rId40"/>
    <p:sldId id="773" r:id="rId41"/>
    <p:sldId id="774" r:id="rId42"/>
    <p:sldId id="775" r:id="rId43"/>
    <p:sldId id="776" r:id="rId44"/>
    <p:sldId id="777" r:id="rId45"/>
    <p:sldId id="779" r:id="rId46"/>
    <p:sldId id="778" r:id="rId47"/>
    <p:sldId id="780" r:id="rId48"/>
    <p:sldId id="781" r:id="rId49"/>
    <p:sldId id="782" r:id="rId50"/>
    <p:sldId id="783" r:id="rId51"/>
    <p:sldId id="784" r:id="rId52"/>
    <p:sldId id="785" r:id="rId53"/>
    <p:sldId id="786" r:id="rId54"/>
    <p:sldId id="787" r:id="rId55"/>
    <p:sldId id="788" r:id="rId56"/>
    <p:sldId id="789" r:id="rId57"/>
    <p:sldId id="790" r:id="rId58"/>
    <p:sldId id="791" r:id="rId59"/>
    <p:sldId id="792" r:id="rId60"/>
    <p:sldId id="793" r:id="rId61"/>
    <p:sldId id="733" r:id="rId62"/>
  </p:sldIdLst>
  <p:sldSz cx="12192000" cy="6858000"/>
  <p:notesSz cx="9144000" cy="6858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extLst>
      <p:ext uri="{19B8F6BF-5375-455C-9EA6-DF929625EA0E}">
        <p15:presenceInfo xmlns:p15="http://schemas.microsoft.com/office/powerpoint/2012/main" userId="29dff8a422dc77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AB0000"/>
    <a:srgbClr val="EDCDCB"/>
    <a:srgbClr val="A9CDCB"/>
    <a:srgbClr val="D1EBF1"/>
    <a:srgbClr val="EBF1DE"/>
    <a:srgbClr val="F1EEF4"/>
    <a:srgbClr val="DFF5A9"/>
    <a:srgbClr val="E5F7B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3321" autoAdjust="0"/>
  </p:normalViewPr>
  <p:slideViewPr>
    <p:cSldViewPr>
      <p:cViewPr varScale="1">
        <p:scale>
          <a:sx n="86" d="100"/>
          <a:sy n="86" d="100"/>
        </p:scale>
        <p:origin x="533"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1848" y="5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_rels/data1.xml.rels><?xml version="1.0" encoding="UTF-8" standalone="yes"?>
<Relationships xmlns="http://schemas.openxmlformats.org/package/2006/relationships"><Relationship Id="rId8" Type="http://schemas.openxmlformats.org/officeDocument/2006/relationships/hyperlink" Target="https://el.wikipedia.org/wiki/%CE%91%CF%81%CF%87%CE%B5%CE%AF%CE%BF:Data_Science_storytelling.jpg" TargetMode="External"/><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hyperlink" Target="https://commons.wikimedia.org/wiki/File:Earth_with_server.jpg" TargetMode="External"/><Relationship Id="rId1" Type="http://schemas.openxmlformats.org/officeDocument/2006/relationships/image" Target="../media/image3.jpg"/><Relationship Id="rId6" Type="http://schemas.openxmlformats.org/officeDocument/2006/relationships/hyperlink" Target="https://www.tasnimnews.com/fa/news/1395/10/29/1300159/%D8%AF%D9%88%D9%85%DB%8C%D9%86-%DA%A9%D9%86%D9%81%D8%B1%D8%A7%D9%86%D8%B3-%D9%85%D9%84%DB%8C-%D8%B3%D9%86%D8%AC%D8%B4-%D9%88-%D8%A7%D8%B1%D8%B2%D8%B4%DB%8C%D8%A7%D8%A8%DB%8C-%D8%B9%D9%84%D9%85-%D8%AF%D8%B1-%D8%A7%D8%B5%D9%81%D9%87%D8%A7%D9%86-%D8%A8%D8%B1%DA%AF%D8%B2%D8%A7%D8%B1-%D9%85%DB%8C-%D8%B4%D9%88%D8%AF" TargetMode="External"/><Relationship Id="rId5" Type="http://schemas.openxmlformats.org/officeDocument/2006/relationships/image" Target="../media/image5.jpeg"/><Relationship Id="rId4" Type="http://schemas.openxmlformats.org/officeDocument/2006/relationships/hyperlink" Target="http://juandomingofarnos.wordpress.com/2011/08/13/aprendizaje-en-red-scoop-it" TargetMode="External"/><Relationship Id="rId9"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8" Type="http://schemas.openxmlformats.org/officeDocument/2006/relationships/hyperlink" Target="https://el.wikipedia.org/wiki/%CE%91%CF%81%CF%87%CE%B5%CE%AF%CE%BF:Data_Science_storytelling.jpg" TargetMode="External"/><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hyperlink" Target="https://commons.wikimedia.org/wiki/File:Earth_with_server.jpg" TargetMode="External"/><Relationship Id="rId1" Type="http://schemas.openxmlformats.org/officeDocument/2006/relationships/image" Target="../media/image3.jpg"/><Relationship Id="rId6" Type="http://schemas.openxmlformats.org/officeDocument/2006/relationships/hyperlink" Target="https://www.tasnimnews.com/fa/news/1395/10/29/1300159/%D8%AF%D9%88%D9%85%DB%8C%D9%86-%DA%A9%D9%86%D9%81%D8%B1%D8%A7%D9%86%D8%B3-%D9%85%D9%84%DB%8C-%D8%B3%D9%86%D8%AC%D8%B4-%D9%88-%D8%A7%D8%B1%D8%B2%D8%B4%DB%8C%D8%A7%D8%A8%DB%8C-%D8%B9%D9%84%D9%85-%D8%AF%D8%B1-%D8%A7%D8%B5%D9%81%D9%87%D8%A7%D9%86-%D8%A8%D8%B1%DA%AF%D8%B2%D8%A7%D8%B1-%D9%85%DB%8C-%D8%B4%D9%88%D8%AF" TargetMode="External"/><Relationship Id="rId5" Type="http://schemas.openxmlformats.org/officeDocument/2006/relationships/image" Target="../media/image5.jpeg"/><Relationship Id="rId4" Type="http://schemas.openxmlformats.org/officeDocument/2006/relationships/hyperlink" Target="http://juandomingofarnos.wordpress.com/2011/08/13/aprendizaje-en-red-scoop-it" TargetMode="External"/><Relationship Id="rId9"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123B46-A4E7-412F-8805-D62CF229935E}" type="doc">
      <dgm:prSet loTypeId="urn:microsoft.com/office/officeart/2005/8/layout/hList7" loCatId="process" qsTypeId="urn:microsoft.com/office/officeart/2005/8/quickstyle/simple5" qsCatId="simple" csTypeId="urn:microsoft.com/office/officeart/2005/8/colors/colorful5" csCatId="colorful" phldr="1"/>
      <dgm:spPr/>
      <dgm:t>
        <a:bodyPr/>
        <a:lstStyle/>
        <a:p>
          <a:endParaRPr lang="zh-CN" altLang="en-US"/>
        </a:p>
      </dgm:t>
    </dgm:pt>
    <dgm:pt modelId="{B8F4CCC3-EDCE-45A2-AACB-D94CB5C77F21}">
      <dgm:prSet/>
      <dgm:spPr/>
      <dgm:t>
        <a:bodyPr/>
        <a:lstStyle/>
        <a:p>
          <a:pPr rtl="0"/>
          <a:r>
            <a:rPr lang="zh-CN" altLang="en-US" b="1" dirty="0"/>
            <a:t>数据故事的要素</a:t>
          </a:r>
          <a:endParaRPr lang="zh-CN" b="1" dirty="0"/>
        </a:p>
      </dgm:t>
    </dgm:pt>
    <dgm:pt modelId="{4E7BD9F4-04C5-4034-8D5E-09B49FCA7F97}" type="parTrans" cxnId="{100BED2B-AA5A-4B94-AF0C-39A3A485308E}">
      <dgm:prSet/>
      <dgm:spPr/>
      <dgm:t>
        <a:bodyPr/>
        <a:lstStyle/>
        <a:p>
          <a:endParaRPr lang="zh-CN" altLang="en-US" b="1"/>
        </a:p>
      </dgm:t>
    </dgm:pt>
    <dgm:pt modelId="{B60928DA-64BB-437F-9723-452D5ECF4319}" type="sibTrans" cxnId="{100BED2B-AA5A-4B94-AF0C-39A3A485308E}">
      <dgm:prSet/>
      <dgm:spPr/>
      <dgm:t>
        <a:bodyPr/>
        <a:lstStyle/>
        <a:p>
          <a:endParaRPr lang="zh-CN" altLang="en-US" b="1"/>
        </a:p>
      </dgm:t>
    </dgm:pt>
    <dgm:pt modelId="{24602B6A-AC06-4344-83E9-1F8605A09467}">
      <dgm:prSet/>
      <dgm:spPr/>
      <dgm:t>
        <a:bodyPr/>
        <a:lstStyle/>
        <a:p>
          <a:pPr rtl="0"/>
          <a:r>
            <a:rPr lang="zh-CN" altLang="en-US" b="1" dirty="0"/>
            <a:t>数据故事化的原则</a:t>
          </a:r>
          <a:endParaRPr lang="zh-CN" b="1" dirty="0"/>
        </a:p>
      </dgm:t>
    </dgm:pt>
    <dgm:pt modelId="{F43C8191-8047-410C-BE6A-2F758AC79B0B}" type="parTrans" cxnId="{3DFC580F-48F8-46AA-B6EF-60D8E9A8218E}">
      <dgm:prSet/>
      <dgm:spPr/>
      <dgm:t>
        <a:bodyPr/>
        <a:lstStyle/>
        <a:p>
          <a:endParaRPr lang="zh-CN" altLang="en-US" b="1"/>
        </a:p>
      </dgm:t>
    </dgm:pt>
    <dgm:pt modelId="{FC74D54C-149E-4785-A2C2-F1D89EED4EFE}" type="sibTrans" cxnId="{3DFC580F-48F8-46AA-B6EF-60D8E9A8218E}">
      <dgm:prSet/>
      <dgm:spPr/>
      <dgm:t>
        <a:bodyPr/>
        <a:lstStyle/>
        <a:p>
          <a:endParaRPr lang="zh-CN" altLang="en-US" b="1"/>
        </a:p>
      </dgm:t>
    </dgm:pt>
    <dgm:pt modelId="{C02A8D88-2E72-4B1C-B97A-CFFA5B86078A}">
      <dgm:prSet/>
      <dgm:spPr/>
      <dgm:t>
        <a:bodyPr/>
        <a:lstStyle/>
        <a:p>
          <a:pPr rtl="0"/>
          <a:r>
            <a:rPr lang="zh-CN" altLang="en-US" b="1" dirty="0"/>
            <a:t>数据故事化的流程</a:t>
          </a:r>
          <a:endParaRPr lang="zh-CN" b="1" dirty="0"/>
        </a:p>
      </dgm:t>
    </dgm:pt>
    <dgm:pt modelId="{F0CFABDF-4211-4092-A46E-ABE883890C9E}" type="parTrans" cxnId="{F5D08E6E-86CD-4140-B7DB-7AB69FC86587}">
      <dgm:prSet/>
      <dgm:spPr/>
      <dgm:t>
        <a:bodyPr/>
        <a:lstStyle/>
        <a:p>
          <a:endParaRPr lang="zh-CN" altLang="en-US" b="1"/>
        </a:p>
      </dgm:t>
    </dgm:pt>
    <dgm:pt modelId="{D26AA930-5685-43E9-B85A-4486C14F0660}" type="sibTrans" cxnId="{F5D08E6E-86CD-4140-B7DB-7AB69FC86587}">
      <dgm:prSet/>
      <dgm:spPr/>
      <dgm:t>
        <a:bodyPr/>
        <a:lstStyle/>
        <a:p>
          <a:endParaRPr lang="zh-CN" altLang="en-US" b="1"/>
        </a:p>
      </dgm:t>
    </dgm:pt>
    <dgm:pt modelId="{F9C1C32C-6080-4E0F-9DFD-3B715888AD5A}">
      <dgm:prSet/>
      <dgm:spPr/>
      <dgm:t>
        <a:bodyPr/>
        <a:lstStyle/>
        <a:p>
          <a:pPr rtl="0"/>
          <a:r>
            <a:rPr lang="zh-CN" altLang="en-US" b="1" dirty="0"/>
            <a:t>数据故事化的模型</a:t>
          </a:r>
          <a:endParaRPr lang="zh-CN" b="1" dirty="0"/>
        </a:p>
      </dgm:t>
    </dgm:pt>
    <dgm:pt modelId="{6D4F4CFE-BFF9-46EC-8F6A-0AA2EDE1F0FD}" type="parTrans" cxnId="{9F815B32-1ED5-4084-9132-BDE9A6D61BAE}">
      <dgm:prSet/>
      <dgm:spPr/>
      <dgm:t>
        <a:bodyPr/>
        <a:lstStyle/>
        <a:p>
          <a:endParaRPr lang="zh-CN" altLang="en-US" b="1"/>
        </a:p>
      </dgm:t>
    </dgm:pt>
    <dgm:pt modelId="{2069C66A-C835-44EF-8DA4-35D6B4A7B50D}" type="sibTrans" cxnId="{9F815B32-1ED5-4084-9132-BDE9A6D61BAE}">
      <dgm:prSet/>
      <dgm:spPr/>
      <dgm:t>
        <a:bodyPr/>
        <a:lstStyle/>
        <a:p>
          <a:endParaRPr lang="zh-CN" altLang="en-US" b="1"/>
        </a:p>
      </dgm:t>
    </dgm:pt>
    <dgm:pt modelId="{199E1A0F-CD94-40D6-90C3-E2E0BFC6974B}">
      <dgm:prSet/>
      <dgm:spPr/>
      <dgm:t>
        <a:bodyPr/>
        <a:lstStyle/>
        <a:p>
          <a:pPr rtl="0"/>
          <a:r>
            <a:rPr lang="zh-CN" altLang="en-US" b="1" dirty="0"/>
            <a:t>数据故事化的叙述</a:t>
          </a:r>
          <a:endParaRPr lang="zh-CN" b="1" dirty="0"/>
        </a:p>
      </dgm:t>
    </dgm:pt>
    <dgm:pt modelId="{8C9A233D-E85A-4215-9874-B263DFE5E55A}" type="parTrans" cxnId="{2888ECFB-4037-41DF-B5B7-A3351235F2C5}">
      <dgm:prSet/>
      <dgm:spPr/>
      <dgm:t>
        <a:bodyPr/>
        <a:lstStyle/>
        <a:p>
          <a:endParaRPr lang="zh-CN" altLang="en-US"/>
        </a:p>
      </dgm:t>
    </dgm:pt>
    <dgm:pt modelId="{9618F4B6-8110-42D9-A624-9172E091F24E}" type="sibTrans" cxnId="{2888ECFB-4037-41DF-B5B7-A3351235F2C5}">
      <dgm:prSet/>
      <dgm:spPr/>
      <dgm:t>
        <a:bodyPr/>
        <a:lstStyle/>
        <a:p>
          <a:endParaRPr lang="zh-CN" altLang="en-US"/>
        </a:p>
      </dgm:t>
    </dgm:pt>
    <dgm:pt modelId="{8B0CD4C3-770B-4C36-B583-58244FB3BD6C}" type="pres">
      <dgm:prSet presAssocID="{77123B46-A4E7-412F-8805-D62CF229935E}" presName="Name0" presStyleCnt="0">
        <dgm:presLayoutVars>
          <dgm:dir/>
          <dgm:resizeHandles val="exact"/>
        </dgm:presLayoutVars>
      </dgm:prSet>
      <dgm:spPr/>
      <dgm:t>
        <a:bodyPr/>
        <a:lstStyle/>
        <a:p>
          <a:endParaRPr lang="zh-CN" altLang="en-US"/>
        </a:p>
      </dgm:t>
    </dgm:pt>
    <dgm:pt modelId="{D83DDF26-F72B-4630-BEBC-5198B5124E96}" type="pres">
      <dgm:prSet presAssocID="{77123B46-A4E7-412F-8805-D62CF229935E}" presName="fgShape" presStyleLbl="fgShp" presStyleIdx="0" presStyleCnt="1"/>
      <dgm:spPr/>
    </dgm:pt>
    <dgm:pt modelId="{8A41CF35-BD96-4879-9C14-248F34E5A987}" type="pres">
      <dgm:prSet presAssocID="{77123B46-A4E7-412F-8805-D62CF229935E}" presName="linComp" presStyleCnt="0"/>
      <dgm:spPr/>
    </dgm:pt>
    <dgm:pt modelId="{F9A6BF00-DE9E-41D9-86F5-3EC2BA04D5EE}" type="pres">
      <dgm:prSet presAssocID="{B8F4CCC3-EDCE-45A2-AACB-D94CB5C77F21}" presName="compNode" presStyleCnt="0"/>
      <dgm:spPr/>
    </dgm:pt>
    <dgm:pt modelId="{C5C8A3DA-539C-4E3C-AE8C-CCF2A38CCE3F}" type="pres">
      <dgm:prSet presAssocID="{B8F4CCC3-EDCE-45A2-AACB-D94CB5C77F21}" presName="bkgdShape" presStyleLbl="node1" presStyleIdx="0" presStyleCnt="5"/>
      <dgm:spPr/>
      <dgm:t>
        <a:bodyPr/>
        <a:lstStyle/>
        <a:p>
          <a:endParaRPr lang="zh-CN" altLang="en-US"/>
        </a:p>
      </dgm:t>
    </dgm:pt>
    <dgm:pt modelId="{2E632D04-0E4D-4AD1-8FA2-0023591FB85B}" type="pres">
      <dgm:prSet presAssocID="{B8F4CCC3-EDCE-45A2-AACB-D94CB5C77F21}" presName="nodeTx" presStyleLbl="node1" presStyleIdx="0" presStyleCnt="5">
        <dgm:presLayoutVars>
          <dgm:bulletEnabled val="1"/>
        </dgm:presLayoutVars>
      </dgm:prSet>
      <dgm:spPr/>
      <dgm:t>
        <a:bodyPr/>
        <a:lstStyle/>
        <a:p>
          <a:endParaRPr lang="zh-CN" altLang="en-US"/>
        </a:p>
      </dgm:t>
    </dgm:pt>
    <dgm:pt modelId="{226FFF12-6DF8-40BD-9A39-87226C5BC830}" type="pres">
      <dgm:prSet presAssocID="{B8F4CCC3-EDCE-45A2-AACB-D94CB5C77F21}" presName="invisiNode" presStyleLbl="node1" presStyleIdx="0" presStyleCnt="5"/>
      <dgm:spPr/>
    </dgm:pt>
    <dgm:pt modelId="{DDD7E12D-F1FB-4FB8-91DA-AB80413C3B70}" type="pres">
      <dgm:prSet presAssocID="{B8F4CCC3-EDCE-45A2-AACB-D94CB5C77F21}" presName="imagNode" presStyleLbl="fgImgPlace1" presStyleIdx="0" presStyleCnt="5"/>
      <dgm:spPr>
        <a:blipFill>
          <a:blip xmlns:r="http://schemas.openxmlformats.org/officeDocument/2006/relationships" r:embed="rId1">
            <a:extLst>
              <a:ext uri="{837473B0-CC2E-450A-ABE3-18F120FF3D39}">
                <a1611:picAttrSrcUrl xmlns:a1611="http://schemas.microsoft.com/office/drawing/2016/11/main" xmlns="" r:id="rId2"/>
              </a:ext>
            </a:extLst>
          </a:blip>
          <a:srcRect/>
          <a:stretch>
            <a:fillRect l="-17000" r="-17000"/>
          </a:stretch>
        </a:blipFill>
      </dgm:spPr>
    </dgm:pt>
    <dgm:pt modelId="{056F7EDD-0662-4839-AA06-96E1D6919294}" type="pres">
      <dgm:prSet presAssocID="{B60928DA-64BB-437F-9723-452D5ECF4319}" presName="sibTrans" presStyleLbl="sibTrans2D1" presStyleIdx="0" presStyleCnt="0"/>
      <dgm:spPr/>
      <dgm:t>
        <a:bodyPr/>
        <a:lstStyle/>
        <a:p>
          <a:endParaRPr lang="zh-CN" altLang="en-US"/>
        </a:p>
      </dgm:t>
    </dgm:pt>
    <dgm:pt modelId="{A55F84D2-BA57-4A03-BA10-56551A445C17}" type="pres">
      <dgm:prSet presAssocID="{24602B6A-AC06-4344-83E9-1F8605A09467}" presName="compNode" presStyleCnt="0"/>
      <dgm:spPr/>
    </dgm:pt>
    <dgm:pt modelId="{DA59F893-5610-4FF2-AEA6-78093C427B00}" type="pres">
      <dgm:prSet presAssocID="{24602B6A-AC06-4344-83E9-1F8605A09467}" presName="bkgdShape" presStyleLbl="node1" presStyleIdx="1" presStyleCnt="5"/>
      <dgm:spPr/>
      <dgm:t>
        <a:bodyPr/>
        <a:lstStyle/>
        <a:p>
          <a:endParaRPr lang="zh-CN" altLang="en-US"/>
        </a:p>
      </dgm:t>
    </dgm:pt>
    <dgm:pt modelId="{232D0081-61DB-4D5A-8031-F25F501CAF2F}" type="pres">
      <dgm:prSet presAssocID="{24602B6A-AC06-4344-83E9-1F8605A09467}" presName="nodeTx" presStyleLbl="node1" presStyleIdx="1" presStyleCnt="5">
        <dgm:presLayoutVars>
          <dgm:bulletEnabled val="1"/>
        </dgm:presLayoutVars>
      </dgm:prSet>
      <dgm:spPr/>
      <dgm:t>
        <a:bodyPr/>
        <a:lstStyle/>
        <a:p>
          <a:endParaRPr lang="zh-CN" altLang="en-US"/>
        </a:p>
      </dgm:t>
    </dgm:pt>
    <dgm:pt modelId="{4C7F43AF-92A0-47D6-8ED0-55D6E4572DF0}" type="pres">
      <dgm:prSet presAssocID="{24602B6A-AC06-4344-83E9-1F8605A09467}" presName="invisiNode" presStyleLbl="node1" presStyleIdx="1" presStyleCnt="5"/>
      <dgm:spPr/>
    </dgm:pt>
    <dgm:pt modelId="{A4DAE783-FE56-4563-AC64-AE86422C5F53}" type="pres">
      <dgm:prSet presAssocID="{24602B6A-AC06-4344-83E9-1F8605A09467}" presName="imagNode" presStyleLbl="fgImgPlace1" presStyleIdx="1" presStyleCnt="5"/>
      <dgm:spPr>
        <a:blipFill>
          <a:blip xmlns:r="http://schemas.openxmlformats.org/officeDocument/2006/relationships" r:embed="rId3">
            <a:extLst>
              <a:ext uri="{837473B0-CC2E-450A-ABE3-18F120FF3D39}">
                <a1611:picAttrSrcUrl xmlns:a1611="http://schemas.microsoft.com/office/drawing/2016/11/main" xmlns="" r:id="rId4"/>
              </a:ext>
            </a:extLst>
          </a:blip>
          <a:srcRect/>
          <a:stretch>
            <a:fillRect l="-17000" r="-17000"/>
          </a:stretch>
        </a:blipFill>
      </dgm:spPr>
    </dgm:pt>
    <dgm:pt modelId="{E27D06E8-A66C-4241-8DD0-4F907ED7E75B}" type="pres">
      <dgm:prSet presAssocID="{FC74D54C-149E-4785-A2C2-F1D89EED4EFE}" presName="sibTrans" presStyleLbl="sibTrans2D1" presStyleIdx="0" presStyleCnt="0"/>
      <dgm:spPr/>
      <dgm:t>
        <a:bodyPr/>
        <a:lstStyle/>
        <a:p>
          <a:endParaRPr lang="zh-CN" altLang="en-US"/>
        </a:p>
      </dgm:t>
    </dgm:pt>
    <dgm:pt modelId="{D1E65AAC-9205-45D8-9357-FEE9F6B7010F}" type="pres">
      <dgm:prSet presAssocID="{C02A8D88-2E72-4B1C-B97A-CFFA5B86078A}" presName="compNode" presStyleCnt="0"/>
      <dgm:spPr/>
    </dgm:pt>
    <dgm:pt modelId="{C3948280-F4D4-42BB-9093-C7B4EFEDE1AB}" type="pres">
      <dgm:prSet presAssocID="{C02A8D88-2E72-4B1C-B97A-CFFA5B86078A}" presName="bkgdShape" presStyleLbl="node1" presStyleIdx="2" presStyleCnt="5"/>
      <dgm:spPr/>
      <dgm:t>
        <a:bodyPr/>
        <a:lstStyle/>
        <a:p>
          <a:endParaRPr lang="zh-CN" altLang="en-US"/>
        </a:p>
      </dgm:t>
    </dgm:pt>
    <dgm:pt modelId="{ADA4ED7F-617B-4384-8A81-6D05755D9427}" type="pres">
      <dgm:prSet presAssocID="{C02A8D88-2E72-4B1C-B97A-CFFA5B86078A}" presName="nodeTx" presStyleLbl="node1" presStyleIdx="2" presStyleCnt="5">
        <dgm:presLayoutVars>
          <dgm:bulletEnabled val="1"/>
        </dgm:presLayoutVars>
      </dgm:prSet>
      <dgm:spPr/>
      <dgm:t>
        <a:bodyPr/>
        <a:lstStyle/>
        <a:p>
          <a:endParaRPr lang="zh-CN" altLang="en-US"/>
        </a:p>
      </dgm:t>
    </dgm:pt>
    <dgm:pt modelId="{3313A64A-A956-4E74-9D1F-18ACA5CAA5A2}" type="pres">
      <dgm:prSet presAssocID="{C02A8D88-2E72-4B1C-B97A-CFFA5B86078A}" presName="invisiNode" presStyleLbl="node1" presStyleIdx="2" presStyleCnt="5"/>
      <dgm:spPr/>
    </dgm:pt>
    <dgm:pt modelId="{74F2A69C-0462-4E84-8F17-0BF92A02E079}" type="pres">
      <dgm:prSet presAssocID="{C02A8D88-2E72-4B1C-B97A-CFFA5B86078A}" presName="imagNode" presStyleLbl="fgImgPlace1" presStyleIdx="2" presStyleCnt="5"/>
      <dgm:spPr>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rcRect/>
          <a:stretch>
            <a:fillRect l="-22000" r="-22000"/>
          </a:stretch>
        </a:blipFill>
      </dgm:spPr>
    </dgm:pt>
    <dgm:pt modelId="{C47A0595-70BA-43E7-985A-AFFA0D4418B6}" type="pres">
      <dgm:prSet presAssocID="{D26AA930-5685-43E9-B85A-4486C14F0660}" presName="sibTrans" presStyleLbl="sibTrans2D1" presStyleIdx="0" presStyleCnt="0"/>
      <dgm:spPr/>
      <dgm:t>
        <a:bodyPr/>
        <a:lstStyle/>
        <a:p>
          <a:endParaRPr lang="zh-CN" altLang="en-US"/>
        </a:p>
      </dgm:t>
    </dgm:pt>
    <dgm:pt modelId="{0E694F35-EB4A-4D33-8F4A-F5C176EA597C}" type="pres">
      <dgm:prSet presAssocID="{F9C1C32C-6080-4E0F-9DFD-3B715888AD5A}" presName="compNode" presStyleCnt="0"/>
      <dgm:spPr/>
    </dgm:pt>
    <dgm:pt modelId="{AF0414BF-B623-49E0-8D2E-E64753E53627}" type="pres">
      <dgm:prSet presAssocID="{F9C1C32C-6080-4E0F-9DFD-3B715888AD5A}" presName="bkgdShape" presStyleLbl="node1" presStyleIdx="3" presStyleCnt="5"/>
      <dgm:spPr/>
      <dgm:t>
        <a:bodyPr/>
        <a:lstStyle/>
        <a:p>
          <a:endParaRPr lang="zh-CN" altLang="en-US"/>
        </a:p>
      </dgm:t>
    </dgm:pt>
    <dgm:pt modelId="{5D15808B-5C6F-4F7A-9251-627B01911535}" type="pres">
      <dgm:prSet presAssocID="{F9C1C32C-6080-4E0F-9DFD-3B715888AD5A}" presName="nodeTx" presStyleLbl="node1" presStyleIdx="3" presStyleCnt="5">
        <dgm:presLayoutVars>
          <dgm:bulletEnabled val="1"/>
        </dgm:presLayoutVars>
      </dgm:prSet>
      <dgm:spPr/>
      <dgm:t>
        <a:bodyPr/>
        <a:lstStyle/>
        <a:p>
          <a:endParaRPr lang="zh-CN" altLang="en-US"/>
        </a:p>
      </dgm:t>
    </dgm:pt>
    <dgm:pt modelId="{555C1204-1F60-4419-858C-F55B8D2A5F1C}" type="pres">
      <dgm:prSet presAssocID="{F9C1C32C-6080-4E0F-9DFD-3B715888AD5A}" presName="invisiNode" presStyleLbl="node1" presStyleIdx="3" presStyleCnt="5"/>
      <dgm:spPr/>
    </dgm:pt>
    <dgm:pt modelId="{A257C0E1-4DE2-43C1-8B1C-2D7B2DCD3EEF}" type="pres">
      <dgm:prSet presAssocID="{F9C1C32C-6080-4E0F-9DFD-3B715888AD5A}" presName="imagNode" presStyleLbl="fgImgPlace1" presStyleIdx="3" presStyleCnt="5"/>
      <dgm:spPr>
        <a:blipFill>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a:stretch>
            <a:fillRect l="-4000" r="-4000"/>
          </a:stretch>
        </a:blipFill>
      </dgm:spPr>
    </dgm:pt>
    <dgm:pt modelId="{6DD01D94-78FE-4B64-94C6-2F9670A63A6D}" type="pres">
      <dgm:prSet presAssocID="{2069C66A-C835-44EF-8DA4-35D6B4A7B50D}" presName="sibTrans" presStyleLbl="sibTrans2D1" presStyleIdx="0" presStyleCnt="0"/>
      <dgm:spPr/>
      <dgm:t>
        <a:bodyPr/>
        <a:lstStyle/>
        <a:p>
          <a:endParaRPr lang="zh-CN" altLang="en-US"/>
        </a:p>
      </dgm:t>
    </dgm:pt>
    <dgm:pt modelId="{3ECB5685-9815-466A-839F-E23C415B0A84}" type="pres">
      <dgm:prSet presAssocID="{199E1A0F-CD94-40D6-90C3-E2E0BFC6974B}" presName="compNode" presStyleCnt="0"/>
      <dgm:spPr/>
    </dgm:pt>
    <dgm:pt modelId="{AD5666A7-656D-4A55-8E4E-B51124BBA93D}" type="pres">
      <dgm:prSet presAssocID="{199E1A0F-CD94-40D6-90C3-E2E0BFC6974B}" presName="bkgdShape" presStyleLbl="node1" presStyleIdx="4" presStyleCnt="5"/>
      <dgm:spPr/>
      <dgm:t>
        <a:bodyPr/>
        <a:lstStyle/>
        <a:p>
          <a:endParaRPr lang="zh-CN" altLang="en-US"/>
        </a:p>
      </dgm:t>
    </dgm:pt>
    <dgm:pt modelId="{91634C09-1221-42C6-838E-76BF9823FE26}" type="pres">
      <dgm:prSet presAssocID="{199E1A0F-CD94-40D6-90C3-E2E0BFC6974B}" presName="nodeTx" presStyleLbl="node1" presStyleIdx="4" presStyleCnt="5">
        <dgm:presLayoutVars>
          <dgm:bulletEnabled val="1"/>
        </dgm:presLayoutVars>
      </dgm:prSet>
      <dgm:spPr/>
      <dgm:t>
        <a:bodyPr/>
        <a:lstStyle/>
        <a:p>
          <a:endParaRPr lang="zh-CN" altLang="en-US"/>
        </a:p>
      </dgm:t>
    </dgm:pt>
    <dgm:pt modelId="{3D697E26-3C71-48E2-8EB9-260081A83D63}" type="pres">
      <dgm:prSet presAssocID="{199E1A0F-CD94-40D6-90C3-E2E0BFC6974B}" presName="invisiNode" presStyleLbl="node1" presStyleIdx="4" presStyleCnt="5"/>
      <dgm:spPr/>
    </dgm:pt>
    <dgm:pt modelId="{CF234CAD-5386-433B-BBA3-4F9996ED1E0E}" type="pres">
      <dgm:prSet presAssocID="{199E1A0F-CD94-40D6-90C3-E2E0BFC6974B}" presName="imagNode" presStyleLbl="fgImgPlace1" presStyleIdx="4" presStyleCnt="5"/>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a:stretch>
        </a:blipFill>
      </dgm:spPr>
    </dgm:pt>
  </dgm:ptLst>
  <dgm:cxnLst>
    <dgm:cxn modelId="{10E160A2-A721-4424-92CE-0E42EA150E39}" type="presOf" srcId="{B8F4CCC3-EDCE-45A2-AACB-D94CB5C77F21}" destId="{C5C8A3DA-539C-4E3C-AE8C-CCF2A38CCE3F}" srcOrd="0" destOrd="0" presId="urn:microsoft.com/office/officeart/2005/8/layout/hList7"/>
    <dgm:cxn modelId="{9F815B32-1ED5-4084-9132-BDE9A6D61BAE}" srcId="{77123B46-A4E7-412F-8805-D62CF229935E}" destId="{F9C1C32C-6080-4E0F-9DFD-3B715888AD5A}" srcOrd="3" destOrd="0" parTransId="{6D4F4CFE-BFF9-46EC-8F6A-0AA2EDE1F0FD}" sibTransId="{2069C66A-C835-44EF-8DA4-35D6B4A7B50D}"/>
    <dgm:cxn modelId="{ED1AECFA-571F-4727-974F-1D3A802A677F}" type="presOf" srcId="{FC74D54C-149E-4785-A2C2-F1D89EED4EFE}" destId="{E27D06E8-A66C-4241-8DD0-4F907ED7E75B}" srcOrd="0" destOrd="0" presId="urn:microsoft.com/office/officeart/2005/8/layout/hList7"/>
    <dgm:cxn modelId="{19CF1A12-AF64-4E98-B940-C33D45B28E63}" type="presOf" srcId="{F9C1C32C-6080-4E0F-9DFD-3B715888AD5A}" destId="{AF0414BF-B623-49E0-8D2E-E64753E53627}" srcOrd="0" destOrd="0" presId="urn:microsoft.com/office/officeart/2005/8/layout/hList7"/>
    <dgm:cxn modelId="{D39E25C2-65EC-4844-9CB1-DB236360D46D}" type="presOf" srcId="{199E1A0F-CD94-40D6-90C3-E2E0BFC6974B}" destId="{AD5666A7-656D-4A55-8E4E-B51124BBA93D}" srcOrd="0" destOrd="0" presId="urn:microsoft.com/office/officeart/2005/8/layout/hList7"/>
    <dgm:cxn modelId="{386E0E5D-C90F-496C-8226-4A29DBF440C4}" type="presOf" srcId="{199E1A0F-CD94-40D6-90C3-E2E0BFC6974B}" destId="{91634C09-1221-42C6-838E-76BF9823FE26}" srcOrd="1" destOrd="0" presId="urn:microsoft.com/office/officeart/2005/8/layout/hList7"/>
    <dgm:cxn modelId="{6DB82590-20EA-4C41-B1B7-38F294B27B33}" type="presOf" srcId="{B8F4CCC3-EDCE-45A2-AACB-D94CB5C77F21}" destId="{2E632D04-0E4D-4AD1-8FA2-0023591FB85B}" srcOrd="1" destOrd="0" presId="urn:microsoft.com/office/officeart/2005/8/layout/hList7"/>
    <dgm:cxn modelId="{844EADF2-F1CB-4D77-8014-EAD64A36F243}" type="presOf" srcId="{24602B6A-AC06-4344-83E9-1F8605A09467}" destId="{232D0081-61DB-4D5A-8031-F25F501CAF2F}" srcOrd="1" destOrd="0" presId="urn:microsoft.com/office/officeart/2005/8/layout/hList7"/>
    <dgm:cxn modelId="{5037CAF3-6B5B-4313-B8E3-8A24BD17D2A4}" type="presOf" srcId="{24602B6A-AC06-4344-83E9-1F8605A09467}" destId="{DA59F893-5610-4FF2-AEA6-78093C427B00}" srcOrd="0" destOrd="0" presId="urn:microsoft.com/office/officeart/2005/8/layout/hList7"/>
    <dgm:cxn modelId="{F5D08E6E-86CD-4140-B7DB-7AB69FC86587}" srcId="{77123B46-A4E7-412F-8805-D62CF229935E}" destId="{C02A8D88-2E72-4B1C-B97A-CFFA5B86078A}" srcOrd="2" destOrd="0" parTransId="{F0CFABDF-4211-4092-A46E-ABE883890C9E}" sibTransId="{D26AA930-5685-43E9-B85A-4486C14F0660}"/>
    <dgm:cxn modelId="{AA96647D-D1D4-4BD7-9D83-FC83DA1DE151}" type="presOf" srcId="{77123B46-A4E7-412F-8805-D62CF229935E}" destId="{8B0CD4C3-770B-4C36-B583-58244FB3BD6C}" srcOrd="0" destOrd="0" presId="urn:microsoft.com/office/officeart/2005/8/layout/hList7"/>
    <dgm:cxn modelId="{100BED2B-AA5A-4B94-AF0C-39A3A485308E}" srcId="{77123B46-A4E7-412F-8805-D62CF229935E}" destId="{B8F4CCC3-EDCE-45A2-AACB-D94CB5C77F21}" srcOrd="0" destOrd="0" parTransId="{4E7BD9F4-04C5-4034-8D5E-09B49FCA7F97}" sibTransId="{B60928DA-64BB-437F-9723-452D5ECF4319}"/>
    <dgm:cxn modelId="{B4DDF733-D59C-4166-94F9-CA0B69681CF7}" type="presOf" srcId="{2069C66A-C835-44EF-8DA4-35D6B4A7B50D}" destId="{6DD01D94-78FE-4B64-94C6-2F9670A63A6D}" srcOrd="0" destOrd="0" presId="urn:microsoft.com/office/officeart/2005/8/layout/hList7"/>
    <dgm:cxn modelId="{5008FABA-EB74-4CC0-AB5C-C53EF7933829}" type="presOf" srcId="{C02A8D88-2E72-4B1C-B97A-CFFA5B86078A}" destId="{ADA4ED7F-617B-4384-8A81-6D05755D9427}" srcOrd="1" destOrd="0" presId="urn:microsoft.com/office/officeart/2005/8/layout/hList7"/>
    <dgm:cxn modelId="{0AD6068A-5094-408C-84F9-E34369F0851E}" type="presOf" srcId="{D26AA930-5685-43E9-B85A-4486C14F0660}" destId="{C47A0595-70BA-43E7-985A-AFFA0D4418B6}" srcOrd="0" destOrd="0" presId="urn:microsoft.com/office/officeart/2005/8/layout/hList7"/>
    <dgm:cxn modelId="{D9CEAE21-2632-486E-939F-255FF4D7FD7E}" type="presOf" srcId="{B60928DA-64BB-437F-9723-452D5ECF4319}" destId="{056F7EDD-0662-4839-AA06-96E1D6919294}" srcOrd="0" destOrd="0" presId="urn:microsoft.com/office/officeart/2005/8/layout/hList7"/>
    <dgm:cxn modelId="{336A6FAF-7BB5-4F69-88AE-1DDD398D9AAA}" type="presOf" srcId="{F9C1C32C-6080-4E0F-9DFD-3B715888AD5A}" destId="{5D15808B-5C6F-4F7A-9251-627B01911535}" srcOrd="1" destOrd="0" presId="urn:microsoft.com/office/officeart/2005/8/layout/hList7"/>
    <dgm:cxn modelId="{2888ECFB-4037-41DF-B5B7-A3351235F2C5}" srcId="{77123B46-A4E7-412F-8805-D62CF229935E}" destId="{199E1A0F-CD94-40D6-90C3-E2E0BFC6974B}" srcOrd="4" destOrd="0" parTransId="{8C9A233D-E85A-4215-9874-B263DFE5E55A}" sibTransId="{9618F4B6-8110-42D9-A624-9172E091F24E}"/>
    <dgm:cxn modelId="{C7573C62-FEEB-456F-9915-3E2410E60D88}" type="presOf" srcId="{C02A8D88-2E72-4B1C-B97A-CFFA5B86078A}" destId="{C3948280-F4D4-42BB-9093-C7B4EFEDE1AB}" srcOrd="0" destOrd="0" presId="urn:microsoft.com/office/officeart/2005/8/layout/hList7"/>
    <dgm:cxn modelId="{3DFC580F-48F8-46AA-B6EF-60D8E9A8218E}" srcId="{77123B46-A4E7-412F-8805-D62CF229935E}" destId="{24602B6A-AC06-4344-83E9-1F8605A09467}" srcOrd="1" destOrd="0" parTransId="{F43C8191-8047-410C-BE6A-2F758AC79B0B}" sibTransId="{FC74D54C-149E-4785-A2C2-F1D89EED4EFE}"/>
    <dgm:cxn modelId="{8A8C4EDC-C469-4599-BDA8-779AD09DCE7E}" type="presParOf" srcId="{8B0CD4C3-770B-4C36-B583-58244FB3BD6C}" destId="{D83DDF26-F72B-4630-BEBC-5198B5124E96}" srcOrd="0" destOrd="0" presId="urn:microsoft.com/office/officeart/2005/8/layout/hList7"/>
    <dgm:cxn modelId="{2FC3C726-428C-4007-B450-92AB9312A413}" type="presParOf" srcId="{8B0CD4C3-770B-4C36-B583-58244FB3BD6C}" destId="{8A41CF35-BD96-4879-9C14-248F34E5A987}" srcOrd="1" destOrd="0" presId="urn:microsoft.com/office/officeart/2005/8/layout/hList7"/>
    <dgm:cxn modelId="{45C4C060-520B-4F1F-BC00-ECA23071919A}" type="presParOf" srcId="{8A41CF35-BD96-4879-9C14-248F34E5A987}" destId="{F9A6BF00-DE9E-41D9-86F5-3EC2BA04D5EE}" srcOrd="0" destOrd="0" presId="urn:microsoft.com/office/officeart/2005/8/layout/hList7"/>
    <dgm:cxn modelId="{98A37A2E-34D5-4F4F-B1E6-5B878D18A8EF}" type="presParOf" srcId="{F9A6BF00-DE9E-41D9-86F5-3EC2BA04D5EE}" destId="{C5C8A3DA-539C-4E3C-AE8C-CCF2A38CCE3F}" srcOrd="0" destOrd="0" presId="urn:microsoft.com/office/officeart/2005/8/layout/hList7"/>
    <dgm:cxn modelId="{4F01259F-0E54-48E1-AE38-776E21C36477}" type="presParOf" srcId="{F9A6BF00-DE9E-41D9-86F5-3EC2BA04D5EE}" destId="{2E632D04-0E4D-4AD1-8FA2-0023591FB85B}" srcOrd="1" destOrd="0" presId="urn:microsoft.com/office/officeart/2005/8/layout/hList7"/>
    <dgm:cxn modelId="{3305D426-F9F4-4159-A182-4A8D444A82A9}" type="presParOf" srcId="{F9A6BF00-DE9E-41D9-86F5-3EC2BA04D5EE}" destId="{226FFF12-6DF8-40BD-9A39-87226C5BC830}" srcOrd="2" destOrd="0" presId="urn:microsoft.com/office/officeart/2005/8/layout/hList7"/>
    <dgm:cxn modelId="{1F335E26-0255-46AC-AF4B-91A37EC99D74}" type="presParOf" srcId="{F9A6BF00-DE9E-41D9-86F5-3EC2BA04D5EE}" destId="{DDD7E12D-F1FB-4FB8-91DA-AB80413C3B70}" srcOrd="3" destOrd="0" presId="urn:microsoft.com/office/officeart/2005/8/layout/hList7"/>
    <dgm:cxn modelId="{2DD23E0E-93D6-4A03-A1C4-75574D5BE87F}" type="presParOf" srcId="{8A41CF35-BD96-4879-9C14-248F34E5A987}" destId="{056F7EDD-0662-4839-AA06-96E1D6919294}" srcOrd="1" destOrd="0" presId="urn:microsoft.com/office/officeart/2005/8/layout/hList7"/>
    <dgm:cxn modelId="{BD285FF6-D4DB-452A-ACCF-83853AFE9DF0}" type="presParOf" srcId="{8A41CF35-BD96-4879-9C14-248F34E5A987}" destId="{A55F84D2-BA57-4A03-BA10-56551A445C17}" srcOrd="2" destOrd="0" presId="urn:microsoft.com/office/officeart/2005/8/layout/hList7"/>
    <dgm:cxn modelId="{F11D43D6-41C2-4B60-9C00-2BEF8AD3C9D2}" type="presParOf" srcId="{A55F84D2-BA57-4A03-BA10-56551A445C17}" destId="{DA59F893-5610-4FF2-AEA6-78093C427B00}" srcOrd="0" destOrd="0" presId="urn:microsoft.com/office/officeart/2005/8/layout/hList7"/>
    <dgm:cxn modelId="{1D84AD7D-4273-4AE1-8E1A-D96453371415}" type="presParOf" srcId="{A55F84D2-BA57-4A03-BA10-56551A445C17}" destId="{232D0081-61DB-4D5A-8031-F25F501CAF2F}" srcOrd="1" destOrd="0" presId="urn:microsoft.com/office/officeart/2005/8/layout/hList7"/>
    <dgm:cxn modelId="{2E2FD6A4-D17E-4B5D-B255-081887078081}" type="presParOf" srcId="{A55F84D2-BA57-4A03-BA10-56551A445C17}" destId="{4C7F43AF-92A0-47D6-8ED0-55D6E4572DF0}" srcOrd="2" destOrd="0" presId="urn:microsoft.com/office/officeart/2005/8/layout/hList7"/>
    <dgm:cxn modelId="{A87A413C-BD05-4BA5-B7A6-B0DE3D318810}" type="presParOf" srcId="{A55F84D2-BA57-4A03-BA10-56551A445C17}" destId="{A4DAE783-FE56-4563-AC64-AE86422C5F53}" srcOrd="3" destOrd="0" presId="urn:microsoft.com/office/officeart/2005/8/layout/hList7"/>
    <dgm:cxn modelId="{661CB756-7DE4-4A5D-91AC-0C08B888BAE7}" type="presParOf" srcId="{8A41CF35-BD96-4879-9C14-248F34E5A987}" destId="{E27D06E8-A66C-4241-8DD0-4F907ED7E75B}" srcOrd="3" destOrd="0" presId="urn:microsoft.com/office/officeart/2005/8/layout/hList7"/>
    <dgm:cxn modelId="{46D7D8BB-8958-40C1-A0CF-D03531EA4D8C}" type="presParOf" srcId="{8A41CF35-BD96-4879-9C14-248F34E5A987}" destId="{D1E65AAC-9205-45D8-9357-FEE9F6B7010F}" srcOrd="4" destOrd="0" presId="urn:microsoft.com/office/officeart/2005/8/layout/hList7"/>
    <dgm:cxn modelId="{6A5F64FF-D2B3-401B-BE8C-3E269D105542}" type="presParOf" srcId="{D1E65AAC-9205-45D8-9357-FEE9F6B7010F}" destId="{C3948280-F4D4-42BB-9093-C7B4EFEDE1AB}" srcOrd="0" destOrd="0" presId="urn:microsoft.com/office/officeart/2005/8/layout/hList7"/>
    <dgm:cxn modelId="{AC43BB38-F76C-4CC1-A511-02B75D917F9A}" type="presParOf" srcId="{D1E65AAC-9205-45D8-9357-FEE9F6B7010F}" destId="{ADA4ED7F-617B-4384-8A81-6D05755D9427}" srcOrd="1" destOrd="0" presId="urn:microsoft.com/office/officeart/2005/8/layout/hList7"/>
    <dgm:cxn modelId="{76B96C26-2E09-4836-80ED-A6B0AC7A6062}" type="presParOf" srcId="{D1E65AAC-9205-45D8-9357-FEE9F6B7010F}" destId="{3313A64A-A956-4E74-9D1F-18ACA5CAA5A2}" srcOrd="2" destOrd="0" presId="urn:microsoft.com/office/officeart/2005/8/layout/hList7"/>
    <dgm:cxn modelId="{E1185735-1E82-48A7-9722-71CA15A7AFB2}" type="presParOf" srcId="{D1E65AAC-9205-45D8-9357-FEE9F6B7010F}" destId="{74F2A69C-0462-4E84-8F17-0BF92A02E079}" srcOrd="3" destOrd="0" presId="urn:microsoft.com/office/officeart/2005/8/layout/hList7"/>
    <dgm:cxn modelId="{3A8CE890-509C-4F35-9EB3-D56C6F2BB30F}" type="presParOf" srcId="{8A41CF35-BD96-4879-9C14-248F34E5A987}" destId="{C47A0595-70BA-43E7-985A-AFFA0D4418B6}" srcOrd="5" destOrd="0" presId="urn:microsoft.com/office/officeart/2005/8/layout/hList7"/>
    <dgm:cxn modelId="{F0E617B3-CDCA-4B0B-8CF9-47822EDEC5DD}" type="presParOf" srcId="{8A41CF35-BD96-4879-9C14-248F34E5A987}" destId="{0E694F35-EB4A-4D33-8F4A-F5C176EA597C}" srcOrd="6" destOrd="0" presId="urn:microsoft.com/office/officeart/2005/8/layout/hList7"/>
    <dgm:cxn modelId="{34A310AB-AF15-4E8B-8688-08FB43AB483E}" type="presParOf" srcId="{0E694F35-EB4A-4D33-8F4A-F5C176EA597C}" destId="{AF0414BF-B623-49E0-8D2E-E64753E53627}" srcOrd="0" destOrd="0" presId="urn:microsoft.com/office/officeart/2005/8/layout/hList7"/>
    <dgm:cxn modelId="{137ECF53-50A4-41C1-9010-18B106B3EFEC}" type="presParOf" srcId="{0E694F35-EB4A-4D33-8F4A-F5C176EA597C}" destId="{5D15808B-5C6F-4F7A-9251-627B01911535}" srcOrd="1" destOrd="0" presId="urn:microsoft.com/office/officeart/2005/8/layout/hList7"/>
    <dgm:cxn modelId="{2BEE637E-9B8C-4B8E-89BE-03F232DE83F0}" type="presParOf" srcId="{0E694F35-EB4A-4D33-8F4A-F5C176EA597C}" destId="{555C1204-1F60-4419-858C-F55B8D2A5F1C}" srcOrd="2" destOrd="0" presId="urn:microsoft.com/office/officeart/2005/8/layout/hList7"/>
    <dgm:cxn modelId="{FBB29447-F234-4D49-AB04-817F657B4A70}" type="presParOf" srcId="{0E694F35-EB4A-4D33-8F4A-F5C176EA597C}" destId="{A257C0E1-4DE2-43C1-8B1C-2D7B2DCD3EEF}" srcOrd="3" destOrd="0" presId="urn:microsoft.com/office/officeart/2005/8/layout/hList7"/>
    <dgm:cxn modelId="{3BBE7982-ED9A-4325-9A87-028A9C761C8F}" type="presParOf" srcId="{8A41CF35-BD96-4879-9C14-248F34E5A987}" destId="{6DD01D94-78FE-4B64-94C6-2F9670A63A6D}" srcOrd="7" destOrd="0" presId="urn:microsoft.com/office/officeart/2005/8/layout/hList7"/>
    <dgm:cxn modelId="{FF7B0F8E-BB37-45E3-BEB7-27CF39CD2975}" type="presParOf" srcId="{8A41CF35-BD96-4879-9C14-248F34E5A987}" destId="{3ECB5685-9815-466A-839F-E23C415B0A84}" srcOrd="8" destOrd="0" presId="urn:microsoft.com/office/officeart/2005/8/layout/hList7"/>
    <dgm:cxn modelId="{9373379F-756B-4CC0-AC3C-E80D1EF74877}" type="presParOf" srcId="{3ECB5685-9815-466A-839F-E23C415B0A84}" destId="{AD5666A7-656D-4A55-8E4E-B51124BBA93D}" srcOrd="0" destOrd="0" presId="urn:microsoft.com/office/officeart/2005/8/layout/hList7"/>
    <dgm:cxn modelId="{29C89785-B477-445A-B89D-6394FE7E2F40}" type="presParOf" srcId="{3ECB5685-9815-466A-839F-E23C415B0A84}" destId="{91634C09-1221-42C6-838E-76BF9823FE26}" srcOrd="1" destOrd="0" presId="urn:microsoft.com/office/officeart/2005/8/layout/hList7"/>
    <dgm:cxn modelId="{30EF2A1C-D42A-4477-BB82-11A80E6B628B}" type="presParOf" srcId="{3ECB5685-9815-466A-839F-E23C415B0A84}" destId="{3D697E26-3C71-48E2-8EB9-260081A83D63}" srcOrd="2" destOrd="0" presId="urn:microsoft.com/office/officeart/2005/8/layout/hList7"/>
    <dgm:cxn modelId="{F2FB49B6-D8C6-4930-AA13-0DA37382F4B4}" type="presParOf" srcId="{3ECB5685-9815-466A-839F-E23C415B0A84}" destId="{CF234CAD-5386-433B-BBA3-4F9996ED1E0E}"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Lst>
  <dgm:cxnLst>
    <dgm:cxn modelId="{FC92C971-32D3-4F33-BBD8-D4244ADD252C}" type="presOf" srcId="{026E1401-3C0E-4A9D-B033-391245F9C999}" destId="{5C2F9DA6-2706-4AB5-8991-EBA41BF61614}" srcOrd="0"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8A3DA-539C-4E3C-AE8C-CCF2A38CCE3F}">
      <dsp:nvSpPr>
        <dsp:cNvPr id="0" name=""/>
        <dsp:cNvSpPr/>
      </dsp:nvSpPr>
      <dsp:spPr>
        <a:xfrm>
          <a:off x="0" y="0"/>
          <a:ext cx="2123281" cy="4762500"/>
        </a:xfrm>
        <a:prstGeom prst="roundRect">
          <a:avLst>
            <a:gd name="adj" fmla="val 1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zh-CN" altLang="en-US" sz="3200" b="1" kern="1200" dirty="0"/>
            <a:t>数据故事的要素</a:t>
          </a:r>
          <a:endParaRPr lang="zh-CN" sz="3200" b="1" kern="1200" dirty="0"/>
        </a:p>
      </dsp:txBody>
      <dsp:txXfrm>
        <a:off x="0" y="1905000"/>
        <a:ext cx="2123281" cy="1905000"/>
      </dsp:txXfrm>
    </dsp:sp>
    <dsp:sp modelId="{DDD7E12D-F1FB-4FB8-91DA-AB80413C3B70}">
      <dsp:nvSpPr>
        <dsp:cNvPr id="0" name=""/>
        <dsp:cNvSpPr/>
      </dsp:nvSpPr>
      <dsp:spPr>
        <a:xfrm>
          <a:off x="268684" y="285750"/>
          <a:ext cx="1585912" cy="1585912"/>
        </a:xfrm>
        <a:prstGeom prst="ellipse">
          <a:avLst/>
        </a:prstGeom>
        <a:blipFill>
          <a:blip xmlns:r="http://schemas.openxmlformats.org/officeDocument/2006/relationships" r:embed="rId1">
            <a:extLst>
              <a:ext uri="{837473B0-CC2E-450A-ABE3-18F120FF3D39}">
                <a1611:picAttrSrcUrl xmlns:a1611="http://schemas.microsoft.com/office/drawing/2016/11/main" xmlns="" r:id="rId2"/>
              </a:ext>
            </a:extLst>
          </a:blip>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A59F893-5610-4FF2-AEA6-78093C427B00}">
      <dsp:nvSpPr>
        <dsp:cNvPr id="0" name=""/>
        <dsp:cNvSpPr/>
      </dsp:nvSpPr>
      <dsp:spPr>
        <a:xfrm>
          <a:off x="2186979" y="0"/>
          <a:ext cx="2123281" cy="4762500"/>
        </a:xfrm>
        <a:prstGeom prst="roundRect">
          <a:avLst>
            <a:gd name="adj" fmla="val 10000"/>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zh-CN" altLang="en-US" sz="3200" b="1" kern="1200" dirty="0"/>
            <a:t>数据故事化的原则</a:t>
          </a:r>
          <a:endParaRPr lang="zh-CN" sz="3200" b="1" kern="1200" dirty="0"/>
        </a:p>
      </dsp:txBody>
      <dsp:txXfrm>
        <a:off x="2186979" y="1905000"/>
        <a:ext cx="2123281" cy="1905000"/>
      </dsp:txXfrm>
    </dsp:sp>
    <dsp:sp modelId="{A4DAE783-FE56-4563-AC64-AE86422C5F53}">
      <dsp:nvSpPr>
        <dsp:cNvPr id="0" name=""/>
        <dsp:cNvSpPr/>
      </dsp:nvSpPr>
      <dsp:spPr>
        <a:xfrm>
          <a:off x="2455664" y="285750"/>
          <a:ext cx="1585912" cy="1585912"/>
        </a:xfrm>
        <a:prstGeom prst="ellipse">
          <a:avLst/>
        </a:prstGeom>
        <a:blipFill>
          <a:blip xmlns:r="http://schemas.openxmlformats.org/officeDocument/2006/relationships" r:embed="rId3">
            <a:extLst>
              <a:ext uri="{837473B0-CC2E-450A-ABE3-18F120FF3D39}">
                <a1611:picAttrSrcUrl xmlns:a1611="http://schemas.microsoft.com/office/drawing/2016/11/main" xmlns="" r:id="rId4"/>
              </a:ext>
            </a:extLst>
          </a:blip>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C3948280-F4D4-42BB-9093-C7B4EFEDE1AB}">
      <dsp:nvSpPr>
        <dsp:cNvPr id="0" name=""/>
        <dsp:cNvSpPr/>
      </dsp:nvSpPr>
      <dsp:spPr>
        <a:xfrm>
          <a:off x="4373959" y="0"/>
          <a:ext cx="2123281" cy="4762500"/>
        </a:xfrm>
        <a:prstGeom prst="roundRect">
          <a:avLst>
            <a:gd name="adj" fmla="val 10000"/>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zh-CN" altLang="en-US" sz="3200" b="1" kern="1200" dirty="0"/>
            <a:t>数据故事化的流程</a:t>
          </a:r>
          <a:endParaRPr lang="zh-CN" sz="3200" b="1" kern="1200" dirty="0"/>
        </a:p>
      </dsp:txBody>
      <dsp:txXfrm>
        <a:off x="4373959" y="1905000"/>
        <a:ext cx="2123281" cy="1905000"/>
      </dsp:txXfrm>
    </dsp:sp>
    <dsp:sp modelId="{74F2A69C-0462-4E84-8F17-0BF92A02E079}">
      <dsp:nvSpPr>
        <dsp:cNvPr id="0" name=""/>
        <dsp:cNvSpPr/>
      </dsp:nvSpPr>
      <dsp:spPr>
        <a:xfrm>
          <a:off x="4642643" y="285750"/>
          <a:ext cx="1585912" cy="1585912"/>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rcRect/>
          <a:stretch>
            <a:fillRect l="-22000" r="-22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AF0414BF-B623-49E0-8D2E-E64753E53627}">
      <dsp:nvSpPr>
        <dsp:cNvPr id="0" name=""/>
        <dsp:cNvSpPr/>
      </dsp:nvSpPr>
      <dsp:spPr>
        <a:xfrm>
          <a:off x="6560939" y="0"/>
          <a:ext cx="2123281" cy="4762500"/>
        </a:xfrm>
        <a:prstGeom prst="roundRect">
          <a:avLst>
            <a:gd name="adj" fmla="val 10000"/>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zh-CN" altLang="en-US" sz="3200" b="1" kern="1200" dirty="0"/>
            <a:t>数据故事化的模型</a:t>
          </a:r>
          <a:endParaRPr lang="zh-CN" sz="3200" b="1" kern="1200" dirty="0"/>
        </a:p>
      </dsp:txBody>
      <dsp:txXfrm>
        <a:off x="6560939" y="1905000"/>
        <a:ext cx="2123281" cy="1905000"/>
      </dsp:txXfrm>
    </dsp:sp>
    <dsp:sp modelId="{A257C0E1-4DE2-43C1-8B1C-2D7B2DCD3EEF}">
      <dsp:nvSpPr>
        <dsp:cNvPr id="0" name=""/>
        <dsp:cNvSpPr/>
      </dsp:nvSpPr>
      <dsp:spPr>
        <a:xfrm>
          <a:off x="6829623" y="285750"/>
          <a:ext cx="1585912" cy="1585912"/>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rcRect/>
          <a:stretch>
            <a:fillRect l="-4000" r="-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AD5666A7-656D-4A55-8E4E-B51124BBA93D}">
      <dsp:nvSpPr>
        <dsp:cNvPr id="0" name=""/>
        <dsp:cNvSpPr/>
      </dsp:nvSpPr>
      <dsp:spPr>
        <a:xfrm>
          <a:off x="8747918" y="0"/>
          <a:ext cx="2123281" cy="4762500"/>
        </a:xfrm>
        <a:prstGeom prst="roundRect">
          <a:avLst>
            <a:gd name="adj" fmla="val 1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zh-CN" altLang="en-US" sz="3200" b="1" kern="1200" dirty="0"/>
            <a:t>数据故事化的叙述</a:t>
          </a:r>
          <a:endParaRPr lang="zh-CN" sz="3200" b="1" kern="1200" dirty="0"/>
        </a:p>
      </dsp:txBody>
      <dsp:txXfrm>
        <a:off x="8747918" y="1905000"/>
        <a:ext cx="2123281" cy="1905000"/>
      </dsp:txXfrm>
    </dsp:sp>
    <dsp:sp modelId="{CF234CAD-5386-433B-BBA3-4F9996ED1E0E}">
      <dsp:nvSpPr>
        <dsp:cNvPr id="0" name=""/>
        <dsp:cNvSpPr/>
      </dsp:nvSpPr>
      <dsp:spPr>
        <a:xfrm>
          <a:off x="9016603" y="285750"/>
          <a:ext cx="1585912" cy="1585912"/>
        </a:xfrm>
        <a:prstGeom prst="ellipse">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83DDF26-F72B-4630-BEBC-5198B5124E96}">
      <dsp:nvSpPr>
        <dsp:cNvPr id="0" name=""/>
        <dsp:cNvSpPr/>
      </dsp:nvSpPr>
      <dsp:spPr>
        <a:xfrm>
          <a:off x="434847" y="3810000"/>
          <a:ext cx="10001504" cy="714375"/>
        </a:xfrm>
        <a:prstGeom prst="leftRightArrow">
          <a:avLst/>
        </a:prstGeom>
        <a:gradFill rotWithShape="0">
          <a:gsLst>
            <a:gs pos="0">
              <a:schemeClr val="accent5">
                <a:tint val="40000"/>
                <a:hueOff val="0"/>
                <a:satOff val="0"/>
                <a:lumOff val="0"/>
                <a:alphaOff val="0"/>
                <a:shade val="47500"/>
                <a:satMod val="137000"/>
              </a:schemeClr>
            </a:gs>
            <a:gs pos="55000">
              <a:schemeClr val="accent5">
                <a:tint val="40000"/>
                <a:hueOff val="0"/>
                <a:satOff val="0"/>
                <a:lumOff val="0"/>
                <a:alphaOff val="0"/>
                <a:shade val="69000"/>
                <a:satMod val="137000"/>
              </a:schemeClr>
            </a:gs>
            <a:gs pos="100000">
              <a:schemeClr val="accent5">
                <a:tint val="4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atin typeface="Arial" charset="0"/>
              </a:defRPr>
            </a:lvl1pPr>
          </a:lstStyle>
          <a:p>
            <a:pPr>
              <a:defRPr/>
            </a:pPr>
            <a:fld id="{603956DB-3DDD-4A5C-B49C-D2C31DEFF1EE}" type="datetimeFigureOut">
              <a:rPr lang="zh-CN" altLang="en-US"/>
              <a:pPr>
                <a:defRPr/>
              </a:pPr>
              <a:t>2022/3/7</a:t>
            </a:fld>
            <a:endParaRPr lang="zh-CN" altLang="en-US"/>
          </a:p>
        </p:txBody>
      </p:sp>
      <p:sp>
        <p:nvSpPr>
          <p:cNvPr id="4" name="页脚占位符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Arial" charset="0"/>
              </a:defRPr>
            </a:lvl1pPr>
          </a:lstStyle>
          <a:p>
            <a:pPr>
              <a:defRPr/>
            </a:pPr>
            <a:fld id="{BC748C56-3290-41A9-AF4C-A788D6EE5A6E}" type="datetimeFigureOut">
              <a:rPr lang="zh-CN" altLang="en-US"/>
              <a:pPr>
                <a:defRPr/>
              </a:pPr>
              <a:t>2022/3/7</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a:t>
            </a:fld>
            <a:endParaRPr lang="zh-CN" altLang="en-US"/>
          </a:p>
        </p:txBody>
      </p:sp>
    </p:spTree>
    <p:extLst>
      <p:ext uri="{BB962C8B-B14F-4D97-AF65-F5344CB8AC3E}">
        <p14:creationId xmlns:p14="http://schemas.microsoft.com/office/powerpoint/2010/main" val="2984517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确4.1">
    <p:spTree>
      <p:nvGrpSpPr>
        <p:cNvPr id="1" name=""/>
        <p:cNvGrpSpPr/>
        <p:nvPr/>
      </p:nvGrpSpPr>
      <p:grpSpPr>
        <a:xfrm>
          <a:off x="0" y="0"/>
          <a:ext cx="0" cy="0"/>
          <a:chOff x="0" y="0"/>
          <a:chExt cx="0" cy="0"/>
        </a:xfrm>
      </p:grpSpPr>
      <p:sp>
        <p:nvSpPr>
          <p:cNvPr id="2" name="TextBox 156">
            <a:extLst>
              <a:ext uri="{FF2B5EF4-FFF2-40B4-BE49-F238E27FC236}">
                <a16:creationId xmlns:a16="http://schemas.microsoft.com/office/drawing/2014/main" id="{9300144F-F95E-436C-8975-56D6F44DE789}"/>
              </a:ext>
            </a:extLst>
          </p:cNvPr>
          <p:cNvSpPr txBox="1"/>
          <p:nvPr userDrawn="1"/>
        </p:nvSpPr>
        <p:spPr>
          <a:xfrm>
            <a:off x="5422901" y="-3996"/>
            <a:ext cx="6769100" cy="276225"/>
          </a:xfrm>
          <a:prstGeom prst="rect">
            <a:avLst/>
          </a:prstGeom>
          <a:solidFill>
            <a:schemeClr val="accent5">
              <a:lumMod val="50000"/>
            </a:schemeClr>
          </a:solidFill>
          <a:ln>
            <a:noFill/>
          </a:ln>
        </p:spPr>
        <p:txBody>
          <a:bodyPr>
            <a:spAutoFit/>
          </a:bodyPr>
          <a:lstStyle/>
          <a:p>
            <a:pPr>
              <a:defRPr/>
            </a:pPr>
            <a:r>
              <a:rPr lang="en-US" altLang="zh-CN" sz="1200" dirty="0">
                <a:solidFill>
                  <a:schemeClr val="bg1"/>
                </a:solidFill>
              </a:rPr>
              <a:t>4.1 </a:t>
            </a:r>
            <a:r>
              <a:rPr lang="zh-CN" altLang="en-US" sz="1200" dirty="0">
                <a:solidFill>
                  <a:schemeClr val="bg1"/>
                </a:solidFill>
              </a:rPr>
              <a:t>数据科学</a:t>
            </a:r>
          </a:p>
        </p:txBody>
      </p:sp>
    </p:spTree>
    <p:extLst>
      <p:ext uri="{BB962C8B-B14F-4D97-AF65-F5344CB8AC3E}">
        <p14:creationId xmlns:p14="http://schemas.microsoft.com/office/powerpoint/2010/main" val="1249146273"/>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803480"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7764391"/>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083401"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714156947"/>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443440"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898090432"/>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443440"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169901369"/>
      </p:ext>
    </p:extLst>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659464"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543112033"/>
      </p:ext>
    </p:extLst>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911424" y="1047545"/>
            <a:ext cx="7587456"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567721" y="20054"/>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726485428"/>
      </p:ext>
    </p:extLst>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875488"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84177288"/>
      </p:ext>
    </p:extLst>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515448"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110897775"/>
      </p:ext>
    </p:extLst>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659464"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prstGeom prst="rect">
            <a:avLst/>
          </a:prstGeo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731472"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879976" y="1844824"/>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311995740"/>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2正确">
    <p:spTree>
      <p:nvGrpSpPr>
        <p:cNvPr id="1" name=""/>
        <p:cNvGrpSpPr/>
        <p:nvPr/>
      </p:nvGrpSpPr>
      <p:grpSpPr>
        <a:xfrm>
          <a:off x="0" y="0"/>
          <a:ext cx="0" cy="0"/>
          <a:chOff x="0" y="0"/>
          <a:chExt cx="0" cy="0"/>
        </a:xfrm>
      </p:grpSpPr>
      <p:sp>
        <p:nvSpPr>
          <p:cNvPr id="6" name="TextBox 156">
            <a:extLst>
              <a:ext uri="{FF2B5EF4-FFF2-40B4-BE49-F238E27FC236}">
                <a16:creationId xmlns:a16="http://schemas.microsoft.com/office/drawing/2014/main" id="{FA7D2166-A2C9-4899-BF60-2D7C90658959}"/>
              </a:ext>
            </a:extLst>
          </p:cNvPr>
          <p:cNvSpPr txBox="1"/>
          <p:nvPr userDrawn="1"/>
        </p:nvSpPr>
        <p:spPr>
          <a:xfrm>
            <a:off x="5422901" y="-3996"/>
            <a:ext cx="6769100" cy="276225"/>
          </a:xfrm>
          <a:prstGeom prst="rect">
            <a:avLst/>
          </a:prstGeom>
          <a:solidFill>
            <a:schemeClr val="accent5">
              <a:lumMod val="50000"/>
            </a:schemeClr>
          </a:solidFill>
          <a:ln>
            <a:noFill/>
          </a:ln>
        </p:spPr>
        <p:txBody>
          <a:bodyPr>
            <a:spAutoFit/>
          </a:bodyPr>
          <a:lstStyle/>
          <a:p>
            <a:pPr>
              <a:defRPr/>
            </a:pPr>
            <a:r>
              <a:rPr lang="en-US" altLang="zh-CN" sz="1200" dirty="0">
                <a:solidFill>
                  <a:schemeClr val="bg1"/>
                </a:solidFill>
              </a:rPr>
              <a:t>4.2 </a:t>
            </a:r>
            <a:r>
              <a:rPr lang="zh-CN" altLang="en-US" sz="1200" dirty="0">
                <a:solidFill>
                  <a:schemeClr val="bg1"/>
                </a:solidFill>
              </a:rPr>
              <a:t>认知科学</a:t>
            </a:r>
          </a:p>
        </p:txBody>
      </p:sp>
    </p:spTree>
  </p:cSld>
  <p:clrMapOvr>
    <a:masterClrMapping/>
  </p:clrMapOvr>
  <p:transition>
    <p:blinds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10871200"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prstGeom prst="rect">
            <a:avLst/>
          </a:prstGeo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1">
    <p:spTree>
      <p:nvGrpSpPr>
        <p:cNvPr id="1" name=""/>
        <p:cNvGrpSpPr/>
        <p:nvPr/>
      </p:nvGrpSpPr>
      <p:grpSpPr>
        <a:xfrm>
          <a:off x="0" y="0"/>
          <a:ext cx="0" cy="0"/>
          <a:chOff x="0" y="0"/>
          <a:chExt cx="0" cy="0"/>
        </a:xfrm>
      </p:grpSpPr>
      <p:sp>
        <p:nvSpPr>
          <p:cNvPr id="11" name="文本占位符 156"/>
          <p:cNvSpPr>
            <a:spLocks noGrp="1"/>
          </p:cNvSpPr>
          <p:nvPr>
            <p:ph type="body" sz="quarter" idx="13" hasCustomPrompt="1"/>
          </p:nvPr>
        </p:nvSpPr>
        <p:spPr>
          <a:xfrm>
            <a:off x="0" y="0"/>
            <a:ext cx="4416491" cy="260648"/>
          </a:xfrm>
          <a:prstGeom prst="rect">
            <a:avLst/>
          </a:prstGeom>
          <a:ln w="3175"/>
        </p:spPr>
        <p:txBody>
          <a:bodyPr/>
          <a:lstStyle>
            <a:lvl1pPr algn="l">
              <a:buNone/>
              <a:defRPr sz="1200">
                <a:solidFill>
                  <a:schemeClr val="bg1"/>
                </a:solidFill>
              </a:defRPr>
            </a:lvl1pPr>
          </a:lstStyle>
          <a:p>
            <a:pPr lvl="0"/>
            <a:r>
              <a:rPr lang="zh-CN" altLang="en-US" dirty="0"/>
              <a:t>第</a:t>
            </a:r>
            <a:r>
              <a:rPr lang="en-US" altLang="zh-CN" dirty="0"/>
              <a:t>4</a:t>
            </a:r>
            <a:r>
              <a:rPr lang="zh-CN" altLang="en-US" dirty="0"/>
              <a:t>章 数据故事化的理论基础</a:t>
            </a:r>
          </a:p>
        </p:txBody>
      </p:sp>
    </p:spTree>
    <p:extLst>
      <p:ext uri="{BB962C8B-B14F-4D97-AF65-F5344CB8AC3E}">
        <p14:creationId xmlns:p14="http://schemas.microsoft.com/office/powerpoint/2010/main" val="3540195157"/>
      </p:ext>
    </p:extLst>
  </p:cSld>
  <p:clrMapOvr>
    <a:masterClrMapping/>
  </p:clrMapOvr>
  <p:transition>
    <p:blinds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5">
    <p:spTree>
      <p:nvGrpSpPr>
        <p:cNvPr id="1" name=""/>
        <p:cNvGrpSpPr/>
        <p:nvPr/>
      </p:nvGrpSpPr>
      <p:grpSpPr>
        <a:xfrm>
          <a:off x="0" y="0"/>
          <a:ext cx="0" cy="0"/>
          <a:chOff x="0" y="0"/>
          <a:chExt cx="0" cy="0"/>
        </a:xfrm>
      </p:grpSpPr>
      <p:sp>
        <p:nvSpPr>
          <p:cNvPr id="12" name="文本占位符 156"/>
          <p:cNvSpPr>
            <a:spLocks noGrp="1"/>
          </p:cNvSpPr>
          <p:nvPr>
            <p:ph type="body" sz="quarter" idx="14" hasCustomPrompt="1"/>
          </p:nvPr>
        </p:nvSpPr>
        <p:spPr>
          <a:xfrm>
            <a:off x="5429245" y="0"/>
            <a:ext cx="4664200" cy="214290"/>
          </a:xfrm>
          <a:ln w="3175"/>
        </p:spPr>
        <p:txBody>
          <a:bodyPr/>
          <a:lstStyle>
            <a:lvl1pPr algn="l">
              <a:buNone/>
              <a:defRPr sz="1200">
                <a:solidFill>
                  <a:schemeClr val="bg1"/>
                </a:solidFill>
              </a:defRPr>
            </a:lvl1pPr>
          </a:lstStyle>
          <a:p>
            <a:pPr lvl="0"/>
            <a:r>
              <a:rPr lang="en-US" altLang="zh-CN" dirty="0"/>
              <a:t>4.5 </a:t>
            </a:r>
            <a:r>
              <a:rPr lang="zh-CN" altLang="en-US" dirty="0"/>
              <a:t>自然语言处理</a:t>
            </a:r>
          </a:p>
        </p:txBody>
      </p:sp>
    </p:spTree>
    <p:extLst>
      <p:ext uri="{BB962C8B-B14F-4D97-AF65-F5344CB8AC3E}">
        <p14:creationId xmlns:p14="http://schemas.microsoft.com/office/powerpoint/2010/main" val="1429590809"/>
      </p:ext>
    </p:extLst>
  </p:cSld>
  <p:clrMapOvr>
    <a:masterClrMapping/>
  </p:clrMapOvr>
  <p:transition>
    <p:blinds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A2133-CBA4-49B2-82F2-D87DFF2014A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6A55C13-73D1-4E53-88D8-B30D3EA474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3A11498-4A0F-42D7-8552-B430D978752D}"/>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5" name="页脚占位符 4">
            <a:extLst>
              <a:ext uri="{FF2B5EF4-FFF2-40B4-BE49-F238E27FC236}">
                <a16:creationId xmlns:a16="http://schemas.microsoft.com/office/drawing/2014/main" id="{159187A1-9F48-46BA-9B4C-D1C6BE708B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159B64-BAC5-4642-AB9A-E14CBE7BC97F}"/>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8584851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7157E-6943-4C2F-A5D1-D31736D000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D70BC65-81CD-4BA0-B2FD-C63CBB83D2F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CBAA15-B92F-4F66-8A19-ED1708F890DF}"/>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5" name="页脚占位符 4">
            <a:extLst>
              <a:ext uri="{FF2B5EF4-FFF2-40B4-BE49-F238E27FC236}">
                <a16:creationId xmlns:a16="http://schemas.microsoft.com/office/drawing/2014/main" id="{B6230575-87A5-438F-BE42-14620FFF86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B59A8C-2CD2-4FC1-9258-62928B8863CF}"/>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1681303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9B01D-A3C1-4F7C-8D00-B7171E016F1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B6711C-7191-4A00-A544-284AFC93D4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B812BC0-81F0-4411-9C66-7DB526C72862}"/>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5" name="页脚占位符 4">
            <a:extLst>
              <a:ext uri="{FF2B5EF4-FFF2-40B4-BE49-F238E27FC236}">
                <a16:creationId xmlns:a16="http://schemas.microsoft.com/office/drawing/2014/main" id="{21A7BC03-8306-41EA-8EFB-6058763B65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76C411-8112-47FC-B61C-AD4FD4090FC6}"/>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23483356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0F00A-E1D2-48CF-A252-8CB3B592EC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AA677AC-0438-433F-A13C-2A6A625C9F1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18F449-EE1A-4B76-935D-F3351083DB9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6ACD4E-8CF5-402A-A453-D6E74AA4EB9F}"/>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6" name="页脚占位符 5">
            <a:extLst>
              <a:ext uri="{FF2B5EF4-FFF2-40B4-BE49-F238E27FC236}">
                <a16:creationId xmlns:a16="http://schemas.microsoft.com/office/drawing/2014/main" id="{F5EA28F7-087A-43C8-9C07-5E1DA333D0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FEEFD2-01FC-48AE-9473-D5C153E041C5}"/>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15816699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BFCF31-1A05-4251-857E-7872A1CEA28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8802F02-3363-49EC-BBD5-9B953BC591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0C783FD-C795-46D2-AF3B-340C0A739B9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6E6615A-5986-4428-8445-9C72D91778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7B9562E-7089-44DC-A589-1F737EAD7DA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534C319-3D0D-40FE-9686-753BCEF49826}"/>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8" name="页脚占位符 7">
            <a:extLst>
              <a:ext uri="{FF2B5EF4-FFF2-40B4-BE49-F238E27FC236}">
                <a16:creationId xmlns:a16="http://schemas.microsoft.com/office/drawing/2014/main" id="{B1D7DB62-4A4F-4FCD-B0BA-1B00160C2FB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1638C97-FBFE-46E9-B9EC-C880B09DA7BA}"/>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6193020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DEDC5-4753-4264-903B-BA9C64CCCFE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5741808-FDE2-413C-A9B2-4ECD7EC89F0C}"/>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4" name="页脚占位符 3">
            <a:extLst>
              <a:ext uri="{FF2B5EF4-FFF2-40B4-BE49-F238E27FC236}">
                <a16:creationId xmlns:a16="http://schemas.microsoft.com/office/drawing/2014/main" id="{A0426F12-9272-42E9-B520-F26B4ABD54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B2F37DD-9651-46EE-9AA7-CAB422129EB1}"/>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1224590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9A4DCC-8B8D-4EE6-ADFE-87EBF19F35D9}"/>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3" name="页脚占位符 2">
            <a:extLst>
              <a:ext uri="{FF2B5EF4-FFF2-40B4-BE49-F238E27FC236}">
                <a16:creationId xmlns:a16="http://schemas.microsoft.com/office/drawing/2014/main" id="{B37C1833-DB0B-4228-828F-D476099462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7F0FE23-93C6-42A3-8B06-CBE3E6C07414}"/>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41505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3">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681BC8-5C04-4D72-A05C-8E626715E6EF}"/>
              </a:ext>
            </a:extLst>
          </p:cNvPr>
          <p:cNvSpPr txBox="1"/>
          <p:nvPr userDrawn="1"/>
        </p:nvSpPr>
        <p:spPr>
          <a:xfrm>
            <a:off x="5413094" y="0"/>
            <a:ext cx="2592288" cy="307777"/>
          </a:xfrm>
          <a:prstGeom prst="rect">
            <a:avLst/>
          </a:prstGeom>
          <a:noFill/>
        </p:spPr>
        <p:txBody>
          <a:bodyPr wrap="square" rtlCol="0">
            <a:spAutoFit/>
          </a:bodyPr>
          <a:lstStyle/>
          <a:p>
            <a:r>
              <a:rPr lang="en-US" altLang="zh-CN" sz="1400" dirty="0">
                <a:solidFill>
                  <a:schemeClr val="bg1"/>
                </a:solidFill>
              </a:rPr>
              <a:t>4.3 </a:t>
            </a:r>
            <a:r>
              <a:rPr lang="zh-CN" altLang="en-US" sz="1400" dirty="0">
                <a:solidFill>
                  <a:schemeClr val="bg1"/>
                </a:solidFill>
              </a:rPr>
              <a:t>数据可视化</a:t>
            </a:r>
          </a:p>
        </p:txBody>
      </p:sp>
    </p:spTree>
  </p:cSld>
  <p:clrMapOvr>
    <a:masterClrMapping/>
  </p:clrMapOvr>
  <p:transition>
    <p:blinds dir="ver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B3417-54A9-4289-B947-65A110156F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9233B56-6426-4E3E-9CCE-62A4E5F9C1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A36EE9D-6003-4B52-9928-DD1FCD566E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C4830D-93F1-475C-AF55-25BC57B330A4}"/>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6" name="页脚占位符 5">
            <a:extLst>
              <a:ext uri="{FF2B5EF4-FFF2-40B4-BE49-F238E27FC236}">
                <a16:creationId xmlns:a16="http://schemas.microsoft.com/office/drawing/2014/main" id="{6F762BEC-E079-4C5E-B349-421F0F3CCB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17C998-6563-4082-8E60-F293B2BE8AEF}"/>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3319538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B4C82-2D9B-48EB-B706-CB48B8FDFC3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FD8E8E7-DD54-4130-B047-85FD643189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0FA8FA-5826-4D00-92B2-F06B3B7CDD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6A9865-0425-4A46-BA5B-03AEE83E1E5E}"/>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6" name="页脚占位符 5">
            <a:extLst>
              <a:ext uri="{FF2B5EF4-FFF2-40B4-BE49-F238E27FC236}">
                <a16:creationId xmlns:a16="http://schemas.microsoft.com/office/drawing/2014/main" id="{575A049B-6290-4854-BD61-1A587625B0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DCE370-3F98-41C1-8CA7-B190A9E78DCC}"/>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16592902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309ED-0655-4415-8536-6B1CD286A6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455ABA5-C908-4A87-809F-93F46B61566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F5B46E-6FB6-48FF-AE56-838D924DF402}"/>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5" name="页脚占位符 4">
            <a:extLst>
              <a:ext uri="{FF2B5EF4-FFF2-40B4-BE49-F238E27FC236}">
                <a16:creationId xmlns:a16="http://schemas.microsoft.com/office/drawing/2014/main" id="{19E77823-3AE4-4F11-8963-5640316A7F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06E20C-0086-4053-8374-56E2A2A2B391}"/>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39491723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FF52A2F-52AB-4B34-9B64-46C45992B05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71EBDB-233B-44C9-B99A-679D749FD05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B04380-7B8C-4F0A-AEAF-2AAE19F0DB2A}"/>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5" name="页脚占位符 4">
            <a:extLst>
              <a:ext uri="{FF2B5EF4-FFF2-40B4-BE49-F238E27FC236}">
                <a16:creationId xmlns:a16="http://schemas.microsoft.com/office/drawing/2014/main" id="{4D09B58D-78B5-47F7-AA8C-56957C1A18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89F6A4-E038-466F-9254-AE6FCD227192}"/>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15794114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7313F-E135-44B9-9F92-57A31C56159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446E22-52CC-45DD-AFD6-AA585D9844C0}"/>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4" name="页脚占位符 3">
            <a:extLst>
              <a:ext uri="{FF2B5EF4-FFF2-40B4-BE49-F238E27FC236}">
                <a16:creationId xmlns:a16="http://schemas.microsoft.com/office/drawing/2014/main" id="{228727E3-99FB-499A-AA82-1F015E7AA1A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441A1D7-1DA6-4CB7-8CA7-07C017E2C3B6}"/>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23019969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9AFA4-1360-44B8-B1AC-9A41392D5BA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9D46F0-DC55-40F2-8418-363AF16503B9}"/>
              </a:ext>
            </a:extLst>
          </p:cNvPr>
          <p:cNvSpPr>
            <a:spLocks noGrp="1"/>
          </p:cNvSpPr>
          <p:nvPr>
            <p:ph type="dt" sz="half" idx="10"/>
          </p:nvPr>
        </p:nvSpPr>
        <p:spPr/>
        <p:txBody>
          <a:bodyPr/>
          <a:lstStyle/>
          <a:p>
            <a:fld id="{3B2001AE-A98E-4AFA-B3D0-3C40C5430FB4}" type="datetimeFigureOut">
              <a:rPr lang="zh-CN" altLang="en-US" smtClean="0"/>
              <a:t>2022/3/7</a:t>
            </a:fld>
            <a:endParaRPr lang="zh-CN" altLang="en-US"/>
          </a:p>
        </p:txBody>
      </p:sp>
      <p:sp>
        <p:nvSpPr>
          <p:cNvPr id="4" name="页脚占位符 3">
            <a:extLst>
              <a:ext uri="{FF2B5EF4-FFF2-40B4-BE49-F238E27FC236}">
                <a16:creationId xmlns:a16="http://schemas.microsoft.com/office/drawing/2014/main" id="{D7F719CA-B639-486B-A388-E4A8262AC0A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F88C2B0-E98F-4B52-91EE-5B6D292DB618}"/>
              </a:ext>
            </a:extLst>
          </p:cNvPr>
          <p:cNvSpPr>
            <a:spLocks noGrp="1"/>
          </p:cNvSpPr>
          <p:nvPr>
            <p:ph type="sldNum" sz="quarter" idx="12"/>
          </p:nvPr>
        </p:nvSpPr>
        <p:spPr/>
        <p:txBody>
          <a:body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4149446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4">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255372A-018A-46DA-A6EE-93E2F26D6368}"/>
              </a:ext>
            </a:extLst>
          </p:cNvPr>
          <p:cNvSpPr txBox="1"/>
          <p:nvPr userDrawn="1"/>
        </p:nvSpPr>
        <p:spPr>
          <a:xfrm>
            <a:off x="5447928" y="0"/>
            <a:ext cx="3096344" cy="307777"/>
          </a:xfrm>
          <a:prstGeom prst="rect">
            <a:avLst/>
          </a:prstGeom>
          <a:noFill/>
        </p:spPr>
        <p:txBody>
          <a:bodyPr wrap="square" rtlCol="0">
            <a:spAutoFit/>
          </a:bodyPr>
          <a:lstStyle/>
          <a:p>
            <a:r>
              <a:rPr lang="en-US" altLang="zh-CN" sz="1400" kern="1200" dirty="0">
                <a:solidFill>
                  <a:schemeClr val="bg1"/>
                </a:solidFill>
                <a:latin typeface="Arial" charset="0"/>
                <a:ea typeface="宋体" pitchFamily="2" charset="-122"/>
                <a:cs typeface="+mn-cs"/>
              </a:rPr>
              <a:t>4.4 </a:t>
            </a:r>
            <a:r>
              <a:rPr lang="zh-CN" altLang="en-US" sz="1400" kern="1200" dirty="0">
                <a:solidFill>
                  <a:schemeClr val="bg1"/>
                </a:solidFill>
                <a:latin typeface="Arial" charset="0"/>
                <a:ea typeface="宋体" pitchFamily="2" charset="-122"/>
                <a:cs typeface="+mn-cs"/>
              </a:rPr>
              <a:t>可解释性机器学习</a:t>
            </a:r>
          </a:p>
        </p:txBody>
      </p:sp>
    </p:spTree>
    <p:extLst>
      <p:ext uri="{BB962C8B-B14F-4D97-AF65-F5344CB8AC3E}">
        <p14:creationId xmlns:p14="http://schemas.microsoft.com/office/powerpoint/2010/main" val="2067341224"/>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8692"/>
            <a:ext cx="12192000" cy="716692"/>
          </a:xfrm>
          <a:prstGeom prst="rect">
            <a:avLst/>
          </a:prstGeom>
        </p:spPr>
      </p:pic>
      <p:sp>
        <p:nvSpPr>
          <p:cNvPr id="93347" name="Rectangle 163"/>
          <p:cNvSpPr>
            <a:spLocks noGrp="1" noRot="1" noChangeArrowheads="1"/>
          </p:cNvSpPr>
          <p:nvPr>
            <p:ph type="ctrTitle"/>
          </p:nvPr>
        </p:nvSpPr>
        <p:spPr>
          <a:xfrm>
            <a:off x="914400" y="2438400"/>
            <a:ext cx="6693768" cy="1143000"/>
          </a:xfrm>
          <a:prstGeom prst="rect">
            <a:avLst/>
          </a:prstGeo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a:prstGeom prst="rect">
            <a:avLst/>
          </a:prstGeo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11" name="Picture 254" descr="D:\PPT模板\rendanew.jpg"/>
          <p:cNvPicPr>
            <a:picLocks noChangeAspect="1" noChangeArrowheads="1"/>
          </p:cNvPicPr>
          <p:nvPr userDrawn="1"/>
        </p:nvPicPr>
        <p:blipFill>
          <a:blip r:embed="rId3">
            <a:duotone>
              <a:schemeClr val="accent5">
                <a:shade val="45000"/>
                <a:satMod val="135000"/>
              </a:schemeClr>
              <a:prstClr val="white"/>
            </a:duotone>
          </a:blip>
          <a:srcRect/>
          <a:stretch>
            <a:fillRect/>
          </a:stretch>
        </p:blipFill>
        <p:spPr bwMode="auto">
          <a:xfrm>
            <a:off x="9048328" y="620688"/>
            <a:ext cx="2210406" cy="2214328"/>
          </a:xfrm>
          <a:prstGeom prst="rect">
            <a:avLst/>
          </a:prstGeom>
          <a:noFill/>
          <a:ln w="9525">
            <a:noFill/>
            <a:miter lim="800000"/>
            <a:headEnd/>
            <a:tailEnd/>
          </a:ln>
        </p:spPr>
      </p:pic>
    </p:spTree>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227416"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229535157"/>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371432"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551155909"/>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6939384"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046414529"/>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a:prstGeom prst="rect">
            <a:avLst/>
          </a:prstGeo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299424" cy="4762910"/>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prstGeom prst="rect">
            <a:avLst/>
          </a:prstGeo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023628026"/>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dirty="0"/>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2380"/>
            <a:ext cx="5422900" cy="276225"/>
          </a:xfrm>
          <a:prstGeom prst="rect">
            <a:avLst/>
          </a:prstGeom>
          <a:solidFill>
            <a:schemeClr val="accent5">
              <a:lumMod val="75000"/>
            </a:schemeClr>
          </a:solidFill>
          <a:ln>
            <a:noFill/>
          </a:ln>
        </p:spPr>
        <p:txBody>
          <a:bodyPr wrap="square">
            <a:spAutoFit/>
          </a:bodyPr>
          <a:lstStyle/>
          <a:p>
            <a:pPr>
              <a:defRPr/>
            </a:pPr>
            <a:r>
              <a:rPr lang="zh-CN" altLang="en-US" sz="1200">
                <a:solidFill>
                  <a:schemeClr val="bg1"/>
                </a:solidFill>
              </a:rPr>
              <a:t>第</a:t>
            </a:r>
            <a:r>
              <a:rPr lang="en-US" altLang="zh-CN" sz="1200">
                <a:solidFill>
                  <a:schemeClr val="bg1"/>
                </a:solidFill>
              </a:rPr>
              <a:t>4</a:t>
            </a:r>
            <a:r>
              <a:rPr lang="zh-CN" altLang="en-US" sz="1200">
                <a:solidFill>
                  <a:schemeClr val="bg1"/>
                </a:solidFill>
              </a:rPr>
              <a:t>章 数据故事化的理论基础</a:t>
            </a: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solidFill>
            <a:schemeClr val="accent5">
              <a:lumMod val="50000"/>
            </a:schemeClr>
          </a:soli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3996"/>
            <a:ext cx="6769100" cy="276225"/>
          </a:xfrm>
          <a:prstGeom prst="rect">
            <a:avLst/>
          </a:prstGeom>
          <a:solidFill>
            <a:schemeClr val="accent5">
              <a:lumMod val="50000"/>
            </a:schemeClr>
          </a:solidFill>
          <a:ln>
            <a:noFill/>
          </a:ln>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33089" y="6627417"/>
            <a:ext cx="10729192" cy="287733"/>
          </a:xfrm>
          <a:prstGeom prst="rect">
            <a:avLst/>
          </a:prstGeom>
          <a:ln w="3175"/>
        </p:spPr>
        <p:txBody>
          <a:bodyPr/>
          <a:lstStyle>
            <a:lvl1pPr>
              <a:buNone/>
              <a:defRPr sz="1200">
                <a:solidFill>
                  <a:schemeClr val="bg1"/>
                </a:solidFill>
              </a:defRPr>
            </a:lvl1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课程名称</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数据故事化                                               </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主讲教师</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朝乐门              </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chaolemen@ruc.edu.cn                                   【</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时间</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 </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2022</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年</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6</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月</a:t>
            </a: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a:latin typeface="+mn-lt"/>
              <a:ea typeface="+mn-ea"/>
            </a:endParaRPr>
          </a:p>
        </p:txBody>
      </p:sp>
      <p:pic>
        <p:nvPicPr>
          <p:cNvPr id="14" name="Picture 254" descr="D:\PPT模板\rendanew.jpg"/>
          <p:cNvPicPr>
            <a:picLocks noChangeAspect="1" noChangeArrowheads="1"/>
          </p:cNvPicPr>
          <p:nvPr userDrawn="1"/>
        </p:nvPicPr>
        <p:blipFill>
          <a:blip r:embed="rId24">
            <a:duotone>
              <a:schemeClr val="accent5">
                <a:shade val="45000"/>
                <a:satMod val="135000"/>
              </a:schemeClr>
              <a:prstClr val="white"/>
            </a:duotone>
          </a:blip>
          <a:srcRect/>
          <a:stretch>
            <a:fillRect/>
          </a:stretch>
        </p:blipFill>
        <p:spPr bwMode="auto">
          <a:xfrm>
            <a:off x="10698264" y="701043"/>
            <a:ext cx="1014360" cy="101616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63" r:id="rId1"/>
    <p:sldLayoutId id="2147484357" r:id="rId2"/>
    <p:sldLayoutId id="2147484355" r:id="rId3"/>
    <p:sldLayoutId id="2147484462" r:id="rId4"/>
    <p:sldLayoutId id="2147484356"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9" r:id="rId15"/>
    <p:sldLayoutId id="2147484370" r:id="rId16"/>
    <p:sldLayoutId id="2147484372" r:id="rId17"/>
    <p:sldLayoutId id="2147484373" r:id="rId18"/>
    <p:sldLayoutId id="2147484374" r:id="rId19"/>
    <p:sldLayoutId id="2147484377" r:id="rId20"/>
    <p:sldLayoutId id="2147484447" r:id="rId21"/>
    <p:sldLayoutId id="2147484464" r:id="rId22"/>
  </p:sldLayoutIdLst>
  <p:transition>
    <p:blinds dir="vert"/>
  </p:transition>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3FF5372-7D20-409B-9491-80528AAAAB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2B554B5-9AFD-454B-963A-6660556FD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FF1960-CEF2-4A9B-B0B5-CAB72067C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001AE-A98E-4AFA-B3D0-3C40C5430FB4}" type="datetimeFigureOut">
              <a:rPr lang="zh-CN" altLang="en-US" smtClean="0"/>
              <a:t>2022/3/7</a:t>
            </a:fld>
            <a:endParaRPr lang="zh-CN" altLang="en-US"/>
          </a:p>
        </p:txBody>
      </p:sp>
      <p:sp>
        <p:nvSpPr>
          <p:cNvPr id="5" name="页脚占位符 4">
            <a:extLst>
              <a:ext uri="{FF2B5EF4-FFF2-40B4-BE49-F238E27FC236}">
                <a16:creationId xmlns:a16="http://schemas.microsoft.com/office/drawing/2014/main" id="{224E65BF-CFF3-4DF2-9E78-62AC5CD7CD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49AF9BA-3036-4539-9D93-62B98DBAD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B37BC2-1F3B-413B-BC6F-90CEE5519541}" type="slidenum">
              <a:rPr lang="zh-CN" altLang="en-US" smtClean="0"/>
              <a:t>‹#›</a:t>
            </a:fld>
            <a:endParaRPr lang="zh-CN" altLang="en-US"/>
          </a:p>
        </p:txBody>
      </p:sp>
    </p:spTree>
    <p:extLst>
      <p:ext uri="{BB962C8B-B14F-4D97-AF65-F5344CB8AC3E}">
        <p14:creationId xmlns:p14="http://schemas.microsoft.com/office/powerpoint/2010/main" val="1573261746"/>
      </p:ext>
    </p:extLst>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7.e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54.emf"/></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55.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57.emf"/><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59.emf"/></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upload.wikimedia.org/wikipedia/commons/e/ec/Anscombe's_quartet_3.svg"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8.jpeg"/><Relationship Id="rId7" Type="http://schemas.openxmlformats.org/officeDocument/2006/relationships/diagramColors" Target="../diagrams/colors2.xml"/><Relationship Id="rId2" Type="http://schemas.openxmlformats.org/officeDocument/2006/relationships/image" Target="../media/image77.jpeg"/><Relationship Id="rId1" Type="http://schemas.openxmlformats.org/officeDocument/2006/relationships/slideLayout" Target="../slideLayouts/slideLayout2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7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14400" y="2438400"/>
            <a:ext cx="9862120" cy="1143000"/>
          </a:xfrm>
        </p:spPr>
        <p:txBody>
          <a:bodyPr/>
          <a:lstStyle/>
          <a:p>
            <a:pPr algn="l">
              <a:lnSpc>
                <a:spcPct val="150000"/>
              </a:lnSpc>
            </a:pPr>
            <a:r>
              <a:rPr lang="en-US" altLang="zh-CN" sz="5400" dirty="0"/>
              <a:t>  </a:t>
            </a:r>
            <a:r>
              <a:rPr lang="zh-CN" altLang="en-US" sz="5400" dirty="0"/>
              <a:t>第</a:t>
            </a:r>
            <a:r>
              <a:rPr lang="en-US" altLang="zh-CN" sz="5400" dirty="0"/>
              <a:t>4</a:t>
            </a:r>
            <a:r>
              <a:rPr lang="zh-CN" altLang="en-US" sz="5400" dirty="0"/>
              <a:t>章 数据故事化的理论基础</a:t>
            </a:r>
          </a:p>
        </p:txBody>
      </p:sp>
      <p:sp>
        <p:nvSpPr>
          <p:cNvPr id="14339" name="副标题 2"/>
          <p:cNvSpPr>
            <a:spLocks noGrp="1"/>
          </p:cNvSpPr>
          <p:nvPr>
            <p:ph type="subTitle" idx="1"/>
          </p:nvPr>
        </p:nvSpPr>
        <p:spPr>
          <a:xfrm>
            <a:off x="4439816" y="4221088"/>
            <a:ext cx="5040560" cy="1752600"/>
          </a:xfrm>
        </p:spPr>
        <p:txBody>
          <a:bodyPr/>
          <a:lstStyle/>
          <a:p>
            <a:r>
              <a:rPr lang="zh-CN" altLang="en-US" dirty="0"/>
              <a:t>      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extLst>
      <p:ext uri="{BB962C8B-B14F-4D97-AF65-F5344CB8AC3E}">
        <p14:creationId xmlns:p14="http://schemas.microsoft.com/office/powerpoint/2010/main" val="2608795484"/>
      </p:ext>
    </p:extLst>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F8FADFF-D9EE-42D3-8329-A4832DC221D9}"/>
              </a:ext>
            </a:extLst>
          </p:cNvPr>
          <p:cNvSpPr txBox="1"/>
          <p:nvPr/>
        </p:nvSpPr>
        <p:spPr>
          <a:xfrm>
            <a:off x="551384" y="1124744"/>
            <a:ext cx="611181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4</a:t>
            </a:r>
            <a:r>
              <a:rPr lang="zh-CN" altLang="zh-CN" sz="1800" b="1" kern="100" dirty="0">
                <a:solidFill>
                  <a:schemeClr val="tx2"/>
                </a:solidFill>
                <a:effectLst/>
                <a:latin typeface="等线" panose="02010600030101010101" pitchFamily="2" charset="-122"/>
                <a:ea typeface="仿宋" panose="02010609060101010101" pitchFamily="49" charset="-122"/>
              </a:rPr>
              <a:t>）数据科学的研究范式</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4" name="文本框 3">
            <a:extLst>
              <a:ext uri="{FF2B5EF4-FFF2-40B4-BE49-F238E27FC236}">
                <a16:creationId xmlns:a16="http://schemas.microsoft.com/office/drawing/2014/main" id="{1903A6A7-3052-43C2-A1BB-08A48FBA5EA7}"/>
              </a:ext>
            </a:extLst>
          </p:cNvPr>
          <p:cNvSpPr txBox="1"/>
          <p:nvPr/>
        </p:nvSpPr>
        <p:spPr>
          <a:xfrm>
            <a:off x="407368" y="620688"/>
            <a:ext cx="6111814" cy="369332"/>
          </a:xfrm>
          <a:prstGeom prst="rect">
            <a:avLst/>
          </a:prstGeom>
          <a:noFill/>
        </p:spPr>
        <p:txBody>
          <a:bodyPr wrap="square">
            <a:spAutoFit/>
          </a:bodyPr>
          <a:lstStyle/>
          <a:p>
            <a:r>
              <a:rPr lang="en-US"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4.1.2 </a:t>
            </a:r>
            <a:r>
              <a:rPr lang="zh-CN"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数据科学的理论与方法</a:t>
            </a:r>
            <a:endParaRPr lang="zh-CN" altLang="en-US"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D13E903B-8732-4CC4-A5CB-38A53AEDA92E}"/>
              </a:ext>
            </a:extLst>
          </p:cNvPr>
          <p:cNvPicPr>
            <a:picLocks noChangeAspect="1"/>
          </p:cNvPicPr>
          <p:nvPr/>
        </p:nvPicPr>
        <p:blipFill>
          <a:blip r:embed="rId2"/>
          <a:stretch>
            <a:fillRect/>
          </a:stretch>
        </p:blipFill>
        <p:spPr>
          <a:xfrm>
            <a:off x="196725" y="1756379"/>
            <a:ext cx="5678924" cy="3345241"/>
          </a:xfrm>
          <a:prstGeom prst="rect">
            <a:avLst/>
          </a:prstGeom>
        </p:spPr>
      </p:pic>
      <p:sp>
        <p:nvSpPr>
          <p:cNvPr id="7" name="文本框 6">
            <a:extLst>
              <a:ext uri="{FF2B5EF4-FFF2-40B4-BE49-F238E27FC236}">
                <a16:creationId xmlns:a16="http://schemas.microsoft.com/office/drawing/2014/main" id="{548B626E-9B09-4FD1-93BB-26E8348788CA}"/>
              </a:ext>
            </a:extLst>
          </p:cNvPr>
          <p:cNvSpPr txBox="1"/>
          <p:nvPr/>
        </p:nvSpPr>
        <p:spPr>
          <a:xfrm>
            <a:off x="983432" y="5450313"/>
            <a:ext cx="4317378" cy="355354"/>
          </a:xfrm>
          <a:prstGeom prst="rect">
            <a:avLst/>
          </a:prstGeom>
          <a:noFill/>
        </p:spPr>
        <p:txBody>
          <a:bodyPr wrap="square">
            <a:spAutoFit/>
          </a:bodyPr>
          <a:lstStyle/>
          <a:p>
            <a:pPr indent="266700" algn="ctr">
              <a:lnSpc>
                <a:spcPct val="115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4-6</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数据范式与知识范式的区别</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7AB88701-D851-47B2-A705-F5346EA35012}"/>
              </a:ext>
            </a:extLst>
          </p:cNvPr>
          <p:cNvPicPr>
            <a:picLocks noChangeAspect="1"/>
          </p:cNvPicPr>
          <p:nvPr/>
        </p:nvPicPr>
        <p:blipFill>
          <a:blip r:embed="rId3"/>
          <a:stretch>
            <a:fillRect/>
          </a:stretch>
        </p:blipFill>
        <p:spPr>
          <a:xfrm>
            <a:off x="6307315" y="2348880"/>
            <a:ext cx="5660083" cy="2952328"/>
          </a:xfrm>
          <a:prstGeom prst="rect">
            <a:avLst/>
          </a:prstGeom>
        </p:spPr>
      </p:pic>
      <p:sp>
        <p:nvSpPr>
          <p:cNvPr id="10" name="文本框 9">
            <a:extLst>
              <a:ext uri="{FF2B5EF4-FFF2-40B4-BE49-F238E27FC236}">
                <a16:creationId xmlns:a16="http://schemas.microsoft.com/office/drawing/2014/main" id="{DC1DA0C8-6EA1-4714-B933-A5138631AD41}"/>
              </a:ext>
            </a:extLst>
          </p:cNvPr>
          <p:cNvSpPr txBox="1"/>
          <p:nvPr/>
        </p:nvSpPr>
        <p:spPr>
          <a:xfrm>
            <a:off x="5951984" y="5450313"/>
            <a:ext cx="6117578" cy="3461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4-7</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数据科学的“三世界原则”</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4733860"/>
      </p:ext>
    </p:extLst>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482A75B-B070-4BEC-A0DA-32CC7552AA4E}"/>
              </a:ext>
            </a:extLst>
          </p:cNvPr>
          <p:cNvPicPr>
            <a:picLocks noChangeAspect="1"/>
          </p:cNvPicPr>
          <p:nvPr/>
        </p:nvPicPr>
        <p:blipFill>
          <a:blip r:embed="rId2"/>
          <a:stretch>
            <a:fillRect/>
          </a:stretch>
        </p:blipFill>
        <p:spPr>
          <a:xfrm>
            <a:off x="1847528" y="1052736"/>
            <a:ext cx="7649839" cy="4233873"/>
          </a:xfrm>
          <a:prstGeom prst="rect">
            <a:avLst/>
          </a:prstGeom>
        </p:spPr>
      </p:pic>
      <p:sp>
        <p:nvSpPr>
          <p:cNvPr id="5" name="文本框 4">
            <a:extLst>
              <a:ext uri="{FF2B5EF4-FFF2-40B4-BE49-F238E27FC236}">
                <a16:creationId xmlns:a16="http://schemas.microsoft.com/office/drawing/2014/main" id="{A8F317AD-F210-4373-AD9B-13E4606E79FB}"/>
              </a:ext>
            </a:extLst>
          </p:cNvPr>
          <p:cNvSpPr txBox="1"/>
          <p:nvPr/>
        </p:nvSpPr>
        <p:spPr>
          <a:xfrm>
            <a:off x="2611350" y="5611140"/>
            <a:ext cx="6122194" cy="375487"/>
          </a:xfrm>
          <a:prstGeom prst="rect">
            <a:avLst/>
          </a:prstGeom>
          <a:noFill/>
        </p:spPr>
        <p:txBody>
          <a:bodyPr wrap="square">
            <a:spAutoFit/>
          </a:bodyPr>
          <a:lstStyle/>
          <a:p>
            <a:pPr indent="111760" algn="ctr">
              <a:lnSpc>
                <a:spcPct val="115000"/>
              </a:lnSpc>
              <a:tabLst>
                <a:tab pos="457200" algn="l"/>
              </a:tabLst>
            </a:pPr>
            <a:r>
              <a:rPr lang="zh-CN"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4</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-8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科学研究范式的演变过程</a:t>
            </a:r>
            <a:endParaRPr lang="zh-CN" altLang="zh-CN" sz="20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34518343"/>
      </p:ext>
    </p:extLst>
  </p:cSld>
  <p:clrMapOvr>
    <a:masterClrMapping/>
  </p:clrMapOvr>
  <p:transition>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BE2DED9-9ABC-42F6-A513-0FF9F783483C}"/>
              </a:ext>
            </a:extLst>
          </p:cNvPr>
          <p:cNvSpPr txBox="1"/>
          <p:nvPr/>
        </p:nvSpPr>
        <p:spPr>
          <a:xfrm>
            <a:off x="407368" y="620688"/>
            <a:ext cx="6111814" cy="369332"/>
          </a:xfrm>
          <a:prstGeom prst="rect">
            <a:avLst/>
          </a:prstGeom>
          <a:noFill/>
        </p:spPr>
        <p:txBody>
          <a:bodyPr wrap="square">
            <a:spAutoFit/>
          </a:bodyPr>
          <a:lstStyle/>
          <a:p>
            <a:r>
              <a:rPr lang="en-US"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4.1.2 </a:t>
            </a:r>
            <a:r>
              <a:rPr lang="zh-CN"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数据科学的理论与方法</a:t>
            </a:r>
            <a:endParaRPr lang="zh-CN" altLang="en-US"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B2875C68-0D8D-4351-A2E2-71760E195C2E}"/>
              </a:ext>
            </a:extLst>
          </p:cNvPr>
          <p:cNvSpPr txBox="1"/>
          <p:nvPr/>
        </p:nvSpPr>
        <p:spPr>
          <a:xfrm>
            <a:off x="623392" y="1124744"/>
            <a:ext cx="6111814" cy="465640"/>
          </a:xfrm>
          <a:prstGeom prst="rect">
            <a:avLst/>
          </a:prstGeom>
          <a:noFill/>
        </p:spPr>
        <p:txBody>
          <a:bodyPr wrap="square">
            <a:spAutoFit/>
          </a:bodyPr>
          <a:lstStyle/>
          <a:p>
            <a:pPr>
              <a:lnSpc>
                <a:spcPct val="150000"/>
              </a:lnSpc>
              <a:spcBef>
                <a:spcPts val="600"/>
              </a:spcBef>
              <a:spcAft>
                <a:spcPts val="600"/>
              </a:spcAft>
            </a:pPr>
            <a:r>
              <a:rPr lang="zh-CN" altLang="zh-CN" b="1" kern="100" dirty="0">
                <a:solidFill>
                  <a:schemeClr val="tx2"/>
                </a:solidFill>
                <a:latin typeface="等线" panose="02010600030101010101" pitchFamily="2" charset="-122"/>
                <a:ea typeface="仿宋" panose="02010609060101010101" pitchFamily="49" charset="-122"/>
              </a:rPr>
              <a:t>（</a:t>
            </a:r>
            <a:r>
              <a:rPr lang="en-US" altLang="zh-CN" b="1" kern="100" dirty="0">
                <a:solidFill>
                  <a:schemeClr val="tx2"/>
                </a:solidFill>
                <a:latin typeface="等线" panose="02010600030101010101" pitchFamily="2" charset="-122"/>
                <a:ea typeface="仿宋" panose="02010609060101010101" pitchFamily="49" charset="-122"/>
              </a:rPr>
              <a:t>5</a:t>
            </a:r>
            <a:r>
              <a:rPr lang="zh-CN" altLang="zh-CN" b="1" kern="100" dirty="0">
                <a:solidFill>
                  <a:schemeClr val="tx2"/>
                </a:solidFill>
                <a:latin typeface="等线" panose="02010600030101010101" pitchFamily="2" charset="-122"/>
                <a:ea typeface="仿宋" panose="02010609060101010101" pitchFamily="49" charset="-122"/>
              </a:rPr>
              <a:t>）数据科学的知识体系</a:t>
            </a:r>
          </a:p>
        </p:txBody>
      </p:sp>
      <p:pic>
        <p:nvPicPr>
          <p:cNvPr id="4" name="图片 3">
            <a:extLst>
              <a:ext uri="{FF2B5EF4-FFF2-40B4-BE49-F238E27FC236}">
                <a16:creationId xmlns:a16="http://schemas.microsoft.com/office/drawing/2014/main" id="{D8C32E7C-94A0-4D06-BB6D-0BFA6F17CD59}"/>
              </a:ext>
            </a:extLst>
          </p:cNvPr>
          <p:cNvPicPr>
            <a:picLocks noChangeAspect="1"/>
          </p:cNvPicPr>
          <p:nvPr/>
        </p:nvPicPr>
        <p:blipFill>
          <a:blip r:embed="rId2"/>
          <a:stretch>
            <a:fillRect/>
          </a:stretch>
        </p:blipFill>
        <p:spPr>
          <a:xfrm>
            <a:off x="4358942" y="805354"/>
            <a:ext cx="4752528" cy="4682523"/>
          </a:xfrm>
          <a:prstGeom prst="rect">
            <a:avLst/>
          </a:prstGeom>
        </p:spPr>
      </p:pic>
      <p:sp>
        <p:nvSpPr>
          <p:cNvPr id="6" name="文本框 5">
            <a:extLst>
              <a:ext uri="{FF2B5EF4-FFF2-40B4-BE49-F238E27FC236}">
                <a16:creationId xmlns:a16="http://schemas.microsoft.com/office/drawing/2014/main" id="{F9C0CE96-F5CF-4BD4-BD08-44EBF5A1FC3B}"/>
              </a:ext>
            </a:extLst>
          </p:cNvPr>
          <p:cNvSpPr txBox="1"/>
          <p:nvPr/>
        </p:nvSpPr>
        <p:spPr>
          <a:xfrm>
            <a:off x="3674109" y="5630126"/>
            <a:ext cx="6122194" cy="887422"/>
          </a:xfrm>
          <a:prstGeom prst="rect">
            <a:avLst/>
          </a:prstGeom>
          <a:noFill/>
        </p:spPr>
        <p:txBody>
          <a:bodyPr wrap="square">
            <a:spAutoFit/>
          </a:bodyPr>
          <a:lstStyle/>
          <a:p>
            <a:pPr indent="266700" algn="ctr">
              <a:lnSpc>
                <a:spcPts val="31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4-9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数据科学的知识体系</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ts val="31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（图片来源：《数据科学理论与实践》）</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68693851"/>
      </p:ext>
    </p:extLst>
  </p:cSld>
  <p:clrMapOvr>
    <a:masterClrMapping/>
  </p:clrMapOvr>
  <p:transition>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5DD1081-71D6-4A0A-AB35-1D4448FBBFE1}"/>
              </a:ext>
            </a:extLst>
          </p:cNvPr>
          <p:cNvSpPr txBox="1"/>
          <p:nvPr/>
        </p:nvSpPr>
        <p:spPr>
          <a:xfrm>
            <a:off x="407368" y="620688"/>
            <a:ext cx="6111814" cy="369332"/>
          </a:xfrm>
          <a:prstGeom prst="rect">
            <a:avLst/>
          </a:prstGeom>
          <a:noFill/>
        </p:spPr>
        <p:txBody>
          <a:bodyPr wrap="square">
            <a:spAutoFit/>
          </a:bodyPr>
          <a:lstStyle/>
          <a:p>
            <a:r>
              <a:rPr lang="en-US"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4.1.2 </a:t>
            </a:r>
            <a:r>
              <a:rPr lang="zh-CN"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数据科学的理论与方法</a:t>
            </a:r>
            <a:endParaRPr lang="zh-CN" altLang="en-US"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2A50AC1E-ED6E-45D8-9507-954ED474C479}"/>
              </a:ext>
            </a:extLst>
          </p:cNvPr>
          <p:cNvSpPr txBox="1"/>
          <p:nvPr/>
        </p:nvSpPr>
        <p:spPr>
          <a:xfrm>
            <a:off x="551384" y="1124744"/>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6</a:t>
            </a:r>
            <a:r>
              <a:rPr lang="zh-CN" altLang="zh-CN" sz="1800" b="1" kern="100" dirty="0">
                <a:solidFill>
                  <a:schemeClr val="tx2"/>
                </a:solidFill>
                <a:effectLst/>
                <a:latin typeface="等线" panose="02010600030101010101" pitchFamily="2" charset="-122"/>
                <a:ea typeface="仿宋" panose="02010609060101010101" pitchFamily="49" charset="-122"/>
              </a:rPr>
              <a:t>）数据科学的基本流程</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8EA920BF-3BAD-4702-AD24-8144779383FC}"/>
              </a:ext>
            </a:extLst>
          </p:cNvPr>
          <p:cNvPicPr>
            <a:picLocks noChangeAspect="1"/>
          </p:cNvPicPr>
          <p:nvPr/>
        </p:nvPicPr>
        <p:blipFill>
          <a:blip r:embed="rId3"/>
          <a:stretch>
            <a:fillRect/>
          </a:stretch>
        </p:blipFill>
        <p:spPr>
          <a:xfrm>
            <a:off x="451534" y="2050790"/>
            <a:ext cx="4683434" cy="3351331"/>
          </a:xfrm>
          <a:prstGeom prst="rect">
            <a:avLst/>
          </a:prstGeom>
        </p:spPr>
      </p:pic>
      <p:sp>
        <p:nvSpPr>
          <p:cNvPr id="7" name="文本框 6">
            <a:extLst>
              <a:ext uri="{FF2B5EF4-FFF2-40B4-BE49-F238E27FC236}">
                <a16:creationId xmlns:a16="http://schemas.microsoft.com/office/drawing/2014/main" id="{C8363E6D-44EB-4CD2-BF9E-7A746BED9776}"/>
              </a:ext>
            </a:extLst>
          </p:cNvPr>
          <p:cNvSpPr txBox="1"/>
          <p:nvPr/>
        </p:nvSpPr>
        <p:spPr>
          <a:xfrm>
            <a:off x="191344" y="5733256"/>
            <a:ext cx="6122194"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4-10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数据科学的基本流程</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AF4FE4EC-8A03-415D-8157-00E68D00A284}"/>
              </a:ext>
            </a:extLst>
          </p:cNvPr>
          <p:cNvSpPr>
            <a:spLocks noChangeArrowheads="1"/>
          </p:cNvSpPr>
          <p:nvPr/>
        </p:nvSpPr>
        <p:spPr bwMode="auto">
          <a:xfrm>
            <a:off x="6096000" y="25619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8D98E784-389B-4647-9CE3-D528D3AF8A03}"/>
              </a:ext>
            </a:extLst>
          </p:cNvPr>
          <p:cNvGraphicFramePr>
            <a:graphicFrameLocks noChangeAspect="1"/>
          </p:cNvGraphicFramePr>
          <p:nvPr>
            <p:extLst>
              <p:ext uri="{D42A27DB-BD31-4B8C-83A1-F6EECF244321}">
                <p14:modId xmlns:p14="http://schemas.microsoft.com/office/powerpoint/2010/main" val="3063978031"/>
              </p:ext>
            </p:extLst>
          </p:nvPr>
        </p:nvGraphicFramePr>
        <p:xfrm>
          <a:off x="5902044" y="2050790"/>
          <a:ext cx="5807391" cy="3020969"/>
        </p:xfrm>
        <a:graphic>
          <a:graphicData uri="http://schemas.openxmlformats.org/presentationml/2006/ole">
            <mc:AlternateContent xmlns:mc="http://schemas.openxmlformats.org/markup-compatibility/2006">
              <mc:Choice xmlns:v="urn:schemas-microsoft-com:vml" Requires="v">
                <p:oleObj spid="_x0000_s2194" r:id="rId4" imgW="5343401" imgH="2743320" progId="Visio.Drawing.11">
                  <p:embed/>
                </p:oleObj>
              </mc:Choice>
              <mc:Fallback>
                <p:oleObj r:id="rId4" imgW="5343401" imgH="274332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2044" y="2050790"/>
                        <a:ext cx="5807391" cy="3020969"/>
                      </a:xfrm>
                      <a:prstGeom prst="rect">
                        <a:avLst/>
                      </a:prstGeom>
                      <a:noFill/>
                    </p:spPr>
                  </p:pic>
                </p:oleObj>
              </mc:Fallback>
            </mc:AlternateContent>
          </a:graphicData>
        </a:graphic>
      </p:graphicFrame>
      <p:sp>
        <p:nvSpPr>
          <p:cNvPr id="11" name="文本框 10">
            <a:extLst>
              <a:ext uri="{FF2B5EF4-FFF2-40B4-BE49-F238E27FC236}">
                <a16:creationId xmlns:a16="http://schemas.microsoft.com/office/drawing/2014/main" id="{1E38E906-78BF-48EF-9797-C8EB343B943B}"/>
              </a:ext>
            </a:extLst>
          </p:cNvPr>
          <p:cNvSpPr txBox="1"/>
          <p:nvPr/>
        </p:nvSpPr>
        <p:spPr>
          <a:xfrm>
            <a:off x="5447928" y="5722868"/>
            <a:ext cx="6122194" cy="375487"/>
          </a:xfrm>
          <a:prstGeom prst="rect">
            <a:avLst/>
          </a:prstGeom>
          <a:noFill/>
        </p:spPr>
        <p:txBody>
          <a:bodyPr wrap="square">
            <a:spAutoFit/>
          </a:bodyPr>
          <a:lstStyle/>
          <a:p>
            <a:pPr indent="266700" algn="ctr">
              <a:lnSpc>
                <a:spcPct val="115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4-12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数据分析的三个类型</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66207971"/>
      </p:ext>
    </p:extLst>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C0BA73C-9EAC-4CC0-A7D5-79CD8CBC77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512" y="764704"/>
            <a:ext cx="8512460" cy="4680520"/>
          </a:xfrm>
          <a:prstGeom prst="rect">
            <a:avLst/>
          </a:prstGeom>
        </p:spPr>
      </p:pic>
      <p:sp>
        <p:nvSpPr>
          <p:cNvPr id="4" name="文本框 3">
            <a:extLst>
              <a:ext uri="{FF2B5EF4-FFF2-40B4-BE49-F238E27FC236}">
                <a16:creationId xmlns:a16="http://schemas.microsoft.com/office/drawing/2014/main" id="{E0E2384D-BFCA-4A92-90AB-688DB0E2E7B2}"/>
              </a:ext>
            </a:extLst>
          </p:cNvPr>
          <p:cNvSpPr txBox="1"/>
          <p:nvPr/>
        </p:nvSpPr>
        <p:spPr>
          <a:xfrm>
            <a:off x="2783632" y="5904366"/>
            <a:ext cx="6122194" cy="363176"/>
          </a:xfrm>
          <a:prstGeom prst="rect">
            <a:avLst/>
          </a:prstGeom>
          <a:noFill/>
        </p:spPr>
        <p:txBody>
          <a:bodyPr wrap="square">
            <a:spAutoFit/>
          </a:bodyPr>
          <a:lstStyle/>
          <a:p>
            <a:pPr indent="25527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latin typeface="等线" panose="02010600030101010101" pitchFamily="2" charset="-122"/>
                <a:cs typeface="Times New Roman" panose="02020603050405020304" pitchFamily="18" charset="0"/>
              </a:rPr>
              <a:t>4-13 </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数据科学的生命周期</a:t>
            </a:r>
          </a:p>
        </p:txBody>
      </p:sp>
    </p:spTree>
    <p:extLst>
      <p:ext uri="{BB962C8B-B14F-4D97-AF65-F5344CB8AC3E}">
        <p14:creationId xmlns:p14="http://schemas.microsoft.com/office/powerpoint/2010/main" val="2893203173"/>
      </p:ext>
    </p:extLst>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35DD9F2-90C2-444A-A28E-2A5BD329FDB3}"/>
              </a:ext>
            </a:extLst>
          </p:cNvPr>
          <p:cNvSpPr txBox="1"/>
          <p:nvPr/>
        </p:nvSpPr>
        <p:spPr>
          <a:xfrm>
            <a:off x="407368" y="692696"/>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4.1.3.</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数据科学的应用</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E3EBFA7-AE53-46A3-A1D7-18C59E72F68E}"/>
              </a:ext>
            </a:extLst>
          </p:cNvPr>
          <p:cNvSpPr txBox="1"/>
          <p:nvPr/>
        </p:nvSpPr>
        <p:spPr>
          <a:xfrm>
            <a:off x="1271464" y="1556792"/>
            <a:ext cx="9433048" cy="3334824"/>
          </a:xfrm>
          <a:prstGeom prst="rect">
            <a:avLst/>
          </a:prstGeom>
          <a:noFill/>
        </p:spPr>
        <p:txBody>
          <a:bodyPr wrap="square">
            <a:spAutoFit/>
          </a:bodyPr>
          <a:lstStyle/>
          <a:p>
            <a:pPr indent="269240">
              <a:lnSpc>
                <a:spcPct val="200000"/>
              </a:lnSpc>
            </a:pPr>
            <a:r>
              <a:rPr lang="en-US"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目前，数据科学在健康医疗、新闻出版、材料科学、农业种植、市场营销、软件工程、金融保险、交通管理、公共政策研究等领域得到广泛关注与应用</a:t>
            </a:r>
            <a:r>
              <a:rPr lang="zh-CN" altLang="en-US"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endParaRPr>
          </a:p>
          <a:p>
            <a:pPr indent="269240">
              <a:lnSpc>
                <a:spcPct val="200000"/>
              </a:lnSpc>
            </a:pPr>
            <a:r>
              <a:rPr lang="en-US" altLang="zh-CN" kern="100" dirty="0">
                <a:solidFill>
                  <a:schemeClr val="accent1">
                    <a:lumMod val="75000"/>
                  </a:schemeClr>
                </a:solidFill>
                <a:latin typeface="等线" panose="02010600030101010101" pitchFamily="2" charset="-122"/>
                <a:cs typeface="Times New Roman" panose="02020603050405020304" pitchFamily="18" charset="0"/>
              </a:rPr>
              <a:t>   </a:t>
            </a: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较有代表性的应用有：谷歌禽流感趋势分析、</a:t>
            </a:r>
            <a:r>
              <a:rPr lang="en-US" altLang="zh-CN" sz="18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MetroMile</a:t>
            </a: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项目及保险产品的创新、亚马逊预期送货技术专利、里约奥运会数据新闻、农业大数据产品</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Climate </a:t>
            </a:r>
            <a:r>
              <a:rPr lang="en-US" altLang="zh-CN" sz="18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FieldView</a:t>
            </a: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及其应用、麻省理工学院的材料基因组项目、</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Target</a:t>
            </a: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的怀孕预测指数、</a:t>
            </a:r>
            <a:r>
              <a:rPr lang="en-US" altLang="zh-CN" sz="18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Databircks</a:t>
            </a: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的统一分析平台以及</a:t>
            </a:r>
            <a:r>
              <a:rPr lang="en-US" altLang="zh-CN" sz="18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MetroMile</a:t>
            </a: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的汽车保险创新等。</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90424178"/>
      </p:ext>
    </p:extLst>
  </p:cSld>
  <p:clrMapOvr>
    <a:masterClrMapping/>
  </p:clrMapOvr>
  <p:transition>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B726BDC-EBB7-40B6-8524-D5C7743896C0}"/>
              </a:ext>
            </a:extLst>
          </p:cNvPr>
          <p:cNvSpPr txBox="1"/>
          <p:nvPr/>
        </p:nvSpPr>
        <p:spPr>
          <a:xfrm>
            <a:off x="143344" y="635666"/>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4.1.3.</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数据科学的应用</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09418206-96F7-4B0B-BCF3-056636E541DD}"/>
              </a:ext>
            </a:extLst>
          </p:cNvPr>
          <p:cNvSpPr txBox="1"/>
          <p:nvPr/>
        </p:nvSpPr>
        <p:spPr>
          <a:xfrm>
            <a:off x="192457" y="1101648"/>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1</a:t>
            </a:r>
            <a:r>
              <a:rPr lang="zh-CN" altLang="zh-CN" sz="1800" b="1" kern="100" dirty="0">
                <a:solidFill>
                  <a:schemeClr val="tx2"/>
                </a:solidFill>
                <a:effectLst/>
                <a:latin typeface="等线" panose="02010600030101010101" pitchFamily="2" charset="-122"/>
                <a:ea typeface="仿宋" panose="02010609060101010101" pitchFamily="49" charset="-122"/>
              </a:rPr>
              <a:t>）谷歌禽流感趋势分析</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pic>
        <p:nvPicPr>
          <p:cNvPr id="6" name="图片 5">
            <a:extLst>
              <a:ext uri="{FF2B5EF4-FFF2-40B4-BE49-F238E27FC236}">
                <a16:creationId xmlns:a16="http://schemas.microsoft.com/office/drawing/2014/main" id="{4E023C94-93E2-4B35-9E61-09AA352746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602" y="1825780"/>
            <a:ext cx="4098876" cy="3331412"/>
          </a:xfrm>
          <a:prstGeom prst="rect">
            <a:avLst/>
          </a:prstGeom>
          <a:noFill/>
          <a:ln>
            <a:noFill/>
          </a:ln>
        </p:spPr>
      </p:pic>
      <p:sp>
        <p:nvSpPr>
          <p:cNvPr id="8" name="文本框 7">
            <a:extLst>
              <a:ext uri="{FF2B5EF4-FFF2-40B4-BE49-F238E27FC236}">
                <a16:creationId xmlns:a16="http://schemas.microsoft.com/office/drawing/2014/main" id="{23B56F32-215C-4137-A775-56417116E331}"/>
              </a:ext>
            </a:extLst>
          </p:cNvPr>
          <p:cNvSpPr txBox="1"/>
          <p:nvPr/>
        </p:nvSpPr>
        <p:spPr>
          <a:xfrm>
            <a:off x="25997" y="5347725"/>
            <a:ext cx="4414166" cy="803297"/>
          </a:xfrm>
          <a:prstGeom prst="rect">
            <a:avLst/>
          </a:prstGeom>
          <a:noFill/>
        </p:spPr>
        <p:txBody>
          <a:bodyPr wrap="square">
            <a:spAutoFit/>
          </a:bodyPr>
          <a:lstStyle/>
          <a:p>
            <a:pPr indent="266700" algn="ctr">
              <a:lnSpc>
                <a:spcPct val="110000"/>
              </a:lnSpc>
            </a:pPr>
            <a:r>
              <a:rPr lang="zh-CN" altLang="zh-CN" sz="14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 </a:t>
            </a:r>
            <a:r>
              <a:rPr lang="en-US" altLang="zh-CN" sz="1400" i="1"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4-14   </a:t>
            </a:r>
            <a:r>
              <a:rPr lang="en-US" altLang="zh-CN" sz="14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GFT</a:t>
            </a:r>
            <a:r>
              <a:rPr lang="zh-CN" altLang="zh-CN" sz="14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预测与美国疾病控制中心数据的对比</a:t>
            </a:r>
            <a:endParaRPr lang="zh-CN" altLang="zh-CN" sz="14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228600" algn="ctr">
              <a:lnSpc>
                <a:spcPct val="110000"/>
              </a:lnSpc>
            </a:pPr>
            <a:r>
              <a:rPr lang="zh-CN" altLang="zh-CN" sz="1400" kern="100" dirty="0">
                <a:solidFill>
                  <a:schemeClr val="accent1">
                    <a:lumMod val="75000"/>
                  </a:schemeClr>
                </a:solidFill>
                <a:latin typeface="等线" panose="02010600030101010101" pitchFamily="2" charset="-122"/>
                <a:cs typeface="Times New Roman" panose="02020603050405020304" pitchFamily="18" charset="0"/>
              </a:rPr>
              <a:t>（图片来源：</a:t>
            </a:r>
            <a:r>
              <a:rPr lang="en-US" altLang="zh-CN" sz="1400" kern="100" dirty="0">
                <a:solidFill>
                  <a:schemeClr val="accent1">
                    <a:lumMod val="75000"/>
                  </a:schemeClr>
                </a:solidFill>
                <a:latin typeface="等线" panose="02010600030101010101" pitchFamily="2" charset="-122"/>
                <a:cs typeface="Times New Roman" panose="02020603050405020304" pitchFamily="18" charset="0"/>
              </a:rPr>
              <a:t>Ginsberg J, </a:t>
            </a:r>
            <a:r>
              <a:rPr lang="en-US" altLang="zh-CN" sz="1400" kern="100" dirty="0" err="1">
                <a:solidFill>
                  <a:schemeClr val="accent1">
                    <a:lumMod val="75000"/>
                  </a:schemeClr>
                </a:solidFill>
                <a:latin typeface="等线" panose="02010600030101010101" pitchFamily="2" charset="-122"/>
                <a:cs typeface="Times New Roman" panose="02020603050405020304" pitchFamily="18" charset="0"/>
              </a:rPr>
              <a:t>Mohebbi</a:t>
            </a:r>
            <a:r>
              <a:rPr lang="en-US" altLang="zh-CN" sz="1400" kern="100" dirty="0">
                <a:solidFill>
                  <a:schemeClr val="accent1">
                    <a:lumMod val="75000"/>
                  </a:schemeClr>
                </a:solidFill>
                <a:latin typeface="等线" panose="02010600030101010101" pitchFamily="2" charset="-122"/>
                <a:cs typeface="Times New Roman" panose="02020603050405020304" pitchFamily="18" charset="0"/>
              </a:rPr>
              <a:t> M H, Patel R S </a:t>
            </a:r>
            <a:r>
              <a:rPr lang="zh-CN" altLang="zh-CN" sz="1400" kern="100" dirty="0">
                <a:solidFill>
                  <a:schemeClr val="accent1">
                    <a:lumMod val="75000"/>
                  </a:schemeClr>
                </a:solidFill>
                <a:latin typeface="等线" panose="02010600030101010101" pitchFamily="2" charset="-122"/>
                <a:cs typeface="Times New Roman" panose="02020603050405020304" pitchFamily="18" charset="0"/>
              </a:rPr>
              <a:t>等</a:t>
            </a:r>
            <a:r>
              <a:rPr lang="en-US" altLang="zh-CN" sz="1400" kern="100" dirty="0">
                <a:solidFill>
                  <a:schemeClr val="accent1">
                    <a:lumMod val="75000"/>
                  </a:schemeClr>
                </a:solidFill>
                <a:latin typeface="等线" panose="02010600030101010101" pitchFamily="2" charset="-122"/>
                <a:cs typeface="Times New Roman" panose="02020603050405020304" pitchFamily="18" charset="0"/>
              </a:rPr>
              <a:t>, .2009</a:t>
            </a:r>
            <a:r>
              <a:rPr lang="zh-CN" altLang="zh-CN" sz="1400" kern="100" dirty="0">
                <a:solidFill>
                  <a:schemeClr val="accent1">
                    <a:lumMod val="75000"/>
                  </a:schemeClr>
                </a:solidFill>
                <a:latin typeface="等线" panose="02010600030101010101" pitchFamily="2" charset="-122"/>
                <a:cs typeface="Times New Roman" panose="02020603050405020304" pitchFamily="18" charset="0"/>
              </a:rPr>
              <a:t>）</a:t>
            </a:r>
          </a:p>
        </p:txBody>
      </p:sp>
      <p:pic>
        <p:nvPicPr>
          <p:cNvPr id="9" name="图片 8">
            <a:extLst>
              <a:ext uri="{FF2B5EF4-FFF2-40B4-BE49-F238E27FC236}">
                <a16:creationId xmlns:a16="http://schemas.microsoft.com/office/drawing/2014/main" id="{725BD7A0-56BD-4A0E-8FF8-5AD975F7D0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2618" y="1009340"/>
            <a:ext cx="2901905" cy="4338386"/>
          </a:xfrm>
          <a:prstGeom prst="rect">
            <a:avLst/>
          </a:prstGeom>
          <a:noFill/>
          <a:ln>
            <a:noFill/>
          </a:ln>
        </p:spPr>
      </p:pic>
      <p:sp>
        <p:nvSpPr>
          <p:cNvPr id="11" name="文本框 10">
            <a:extLst>
              <a:ext uri="{FF2B5EF4-FFF2-40B4-BE49-F238E27FC236}">
                <a16:creationId xmlns:a16="http://schemas.microsoft.com/office/drawing/2014/main" id="{308E93A0-B217-48BA-A725-452F8B75EF19}"/>
              </a:ext>
            </a:extLst>
          </p:cNvPr>
          <p:cNvSpPr txBox="1"/>
          <p:nvPr/>
        </p:nvSpPr>
        <p:spPr>
          <a:xfrm>
            <a:off x="4549594" y="5447870"/>
            <a:ext cx="3778654" cy="803297"/>
          </a:xfrm>
          <a:prstGeom prst="rect">
            <a:avLst/>
          </a:prstGeom>
          <a:noFill/>
        </p:spPr>
        <p:txBody>
          <a:bodyPr wrap="square">
            <a:spAutoFit/>
          </a:bodyPr>
          <a:lstStyle/>
          <a:p>
            <a:pPr indent="266700" algn="ctr">
              <a:lnSpc>
                <a:spcPct val="110000"/>
              </a:lnSpc>
            </a:pPr>
            <a:r>
              <a:rPr lang="zh-CN" altLang="zh-CN" sz="1400" kern="100" dirty="0">
                <a:solidFill>
                  <a:schemeClr val="accent1">
                    <a:lumMod val="75000"/>
                  </a:schemeClr>
                </a:solidFill>
                <a:latin typeface="等线" panose="02010600030101010101" pitchFamily="2" charset="-122"/>
                <a:cs typeface="Times New Roman" panose="02020603050405020304" pitchFamily="18" charset="0"/>
              </a:rPr>
              <a:t>图 </a:t>
            </a:r>
            <a:r>
              <a:rPr lang="en-US" altLang="zh-CN" sz="1400" kern="100" dirty="0" smtClean="0">
                <a:solidFill>
                  <a:schemeClr val="accent1">
                    <a:lumMod val="75000"/>
                  </a:schemeClr>
                </a:solidFill>
                <a:latin typeface="等线" panose="02010600030101010101" pitchFamily="2" charset="-122"/>
                <a:cs typeface="Times New Roman" panose="02020603050405020304" pitchFamily="18" charset="0"/>
              </a:rPr>
              <a:t>4-15 </a:t>
            </a:r>
            <a:r>
              <a:rPr lang="en-US" altLang="zh-CN" sz="1400" kern="100" dirty="0">
                <a:solidFill>
                  <a:schemeClr val="accent1">
                    <a:lumMod val="75000"/>
                  </a:schemeClr>
                </a:solidFill>
                <a:latin typeface="等线" panose="02010600030101010101" pitchFamily="2" charset="-122"/>
                <a:cs typeface="Times New Roman" panose="02020603050405020304" pitchFamily="18" charset="0"/>
              </a:rPr>
              <a:t>GFT</a:t>
            </a:r>
            <a:r>
              <a:rPr lang="zh-CN" altLang="zh-CN" sz="1400" kern="100" dirty="0">
                <a:solidFill>
                  <a:schemeClr val="accent1">
                    <a:lumMod val="75000"/>
                  </a:schemeClr>
                </a:solidFill>
                <a:latin typeface="等线" panose="02010600030101010101" pitchFamily="2" charset="-122"/>
                <a:cs typeface="Times New Roman" panose="02020603050405020304" pitchFamily="18" charset="0"/>
              </a:rPr>
              <a:t>估计与实际数据的误差（</a:t>
            </a:r>
            <a:r>
              <a:rPr lang="en-US" altLang="zh-CN" sz="1400" kern="100" dirty="0">
                <a:solidFill>
                  <a:schemeClr val="accent1">
                    <a:lumMod val="75000"/>
                  </a:schemeClr>
                </a:solidFill>
                <a:latin typeface="等线" panose="02010600030101010101" pitchFamily="2" charset="-122"/>
                <a:cs typeface="Times New Roman" panose="02020603050405020304" pitchFamily="18" charset="0"/>
              </a:rPr>
              <a:t>2013</a:t>
            </a:r>
            <a:r>
              <a:rPr lang="zh-CN" altLang="zh-CN" sz="1400" kern="100" dirty="0">
                <a:solidFill>
                  <a:schemeClr val="accent1">
                    <a:lumMod val="75000"/>
                  </a:schemeClr>
                </a:solidFill>
                <a:latin typeface="等线" panose="02010600030101010101" pitchFamily="2" charset="-122"/>
                <a:cs typeface="Times New Roman" panose="02020603050405020304" pitchFamily="18" charset="0"/>
              </a:rPr>
              <a:t>年</a:t>
            </a:r>
            <a:r>
              <a:rPr lang="en-US" altLang="zh-CN" sz="1400" kern="100" dirty="0">
                <a:solidFill>
                  <a:schemeClr val="accent1">
                    <a:lumMod val="75000"/>
                  </a:schemeClr>
                </a:solidFill>
                <a:latin typeface="等线" panose="02010600030101010101" pitchFamily="2" charset="-122"/>
                <a:cs typeface="Times New Roman" panose="02020603050405020304" pitchFamily="18" charset="0"/>
              </a:rPr>
              <a:t>2</a:t>
            </a:r>
            <a:r>
              <a:rPr lang="zh-CN" altLang="zh-CN" sz="1400" kern="100" dirty="0">
                <a:solidFill>
                  <a:schemeClr val="accent1">
                    <a:lumMod val="75000"/>
                  </a:schemeClr>
                </a:solidFill>
                <a:latin typeface="等线" panose="02010600030101010101" pitchFamily="2" charset="-122"/>
                <a:cs typeface="Times New Roman" panose="02020603050405020304" pitchFamily="18" charset="0"/>
              </a:rPr>
              <a:t>月）</a:t>
            </a:r>
          </a:p>
          <a:p>
            <a:pPr indent="228600" algn="ctr">
              <a:lnSpc>
                <a:spcPct val="110000"/>
              </a:lnSpc>
            </a:pPr>
            <a:r>
              <a:rPr lang="zh-CN" altLang="zh-CN" sz="1400" kern="100" dirty="0">
                <a:solidFill>
                  <a:schemeClr val="accent1">
                    <a:lumMod val="75000"/>
                  </a:schemeClr>
                </a:solidFill>
                <a:latin typeface="等线" panose="02010600030101010101" pitchFamily="2" charset="-122"/>
                <a:cs typeface="Times New Roman" panose="02020603050405020304" pitchFamily="18" charset="0"/>
              </a:rPr>
              <a:t>（图片来源：</a:t>
            </a:r>
            <a:r>
              <a:rPr lang="en-US" altLang="zh-CN" sz="1400" kern="100" dirty="0">
                <a:solidFill>
                  <a:schemeClr val="accent1">
                    <a:lumMod val="75000"/>
                  </a:schemeClr>
                </a:solidFill>
                <a:latin typeface="等线" panose="02010600030101010101" pitchFamily="2" charset="-122"/>
                <a:cs typeface="Times New Roman" panose="02020603050405020304" pitchFamily="18" charset="0"/>
              </a:rPr>
              <a:t>Butler D.</a:t>
            </a:r>
            <a:r>
              <a:rPr lang="zh-CN" altLang="zh-CN" sz="1400" kern="100" dirty="0">
                <a:solidFill>
                  <a:schemeClr val="accent1">
                    <a:lumMod val="75000"/>
                  </a:schemeClr>
                </a:solidFill>
                <a:latin typeface="等线" panose="02010600030101010101" pitchFamily="2" charset="-122"/>
                <a:cs typeface="Times New Roman" panose="02020603050405020304" pitchFamily="18" charset="0"/>
              </a:rPr>
              <a:t>，</a:t>
            </a:r>
            <a:r>
              <a:rPr lang="en-US" altLang="zh-CN" sz="1400" kern="100" dirty="0">
                <a:solidFill>
                  <a:schemeClr val="accent1">
                    <a:lumMod val="75000"/>
                  </a:schemeClr>
                </a:solidFill>
                <a:latin typeface="等线" panose="02010600030101010101" pitchFamily="2" charset="-122"/>
                <a:cs typeface="Times New Roman" panose="02020603050405020304" pitchFamily="18" charset="0"/>
              </a:rPr>
              <a:t>2013.</a:t>
            </a:r>
            <a:r>
              <a:rPr lang="zh-CN" altLang="zh-CN" sz="1400" kern="100" dirty="0">
                <a:solidFill>
                  <a:schemeClr val="accent1">
                    <a:lumMod val="75000"/>
                  </a:schemeClr>
                </a:solidFill>
                <a:latin typeface="等线" panose="02010600030101010101" pitchFamily="2" charset="-122"/>
                <a:cs typeface="Times New Roman" panose="02020603050405020304" pitchFamily="18" charset="0"/>
              </a:rPr>
              <a:t>）</a:t>
            </a:r>
          </a:p>
        </p:txBody>
      </p:sp>
      <p:sp>
        <p:nvSpPr>
          <p:cNvPr id="13" name="文本框 12">
            <a:extLst>
              <a:ext uri="{FF2B5EF4-FFF2-40B4-BE49-F238E27FC236}">
                <a16:creationId xmlns:a16="http://schemas.microsoft.com/office/drawing/2014/main" id="{6547F18B-6873-4695-81A1-51C7D6D98CE3}"/>
              </a:ext>
            </a:extLst>
          </p:cNvPr>
          <p:cNvSpPr txBox="1"/>
          <p:nvPr/>
        </p:nvSpPr>
        <p:spPr>
          <a:xfrm>
            <a:off x="8616752" y="1825780"/>
            <a:ext cx="2998986" cy="4399666"/>
          </a:xfrm>
          <a:prstGeom prst="rect">
            <a:avLst/>
          </a:prstGeom>
          <a:noFill/>
        </p:spPr>
        <p:txBody>
          <a:bodyPr wrap="square">
            <a:spAutoFit/>
          </a:bodyPr>
          <a:lstStyle/>
          <a:p>
            <a:pPr indent="266700">
              <a:lnSpc>
                <a:spcPct val="115000"/>
              </a:lnSpc>
            </a:pPr>
            <a:r>
              <a:rPr lang="en-US" altLang="zh-CN" sz="1800" kern="100" dirty="0">
                <a:solidFill>
                  <a:schemeClr val="tx2"/>
                </a:solidFill>
                <a:effectLst/>
                <a:latin typeface="宋体" panose="02010600030101010101" pitchFamily="2" charset="-122"/>
                <a:ea typeface="等线" panose="02010600030101010101" pitchFamily="2" charset="-122"/>
                <a:cs typeface="Times New Roman" panose="02020603050405020304" pitchFamily="18" charset="0"/>
              </a:rPr>
              <a:t>2014</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年</a:t>
            </a: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3</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月，</a:t>
            </a:r>
            <a:r>
              <a:rPr lang="en-US" altLang="zh-CN" sz="1800" kern="100" dirty="0" err="1">
                <a:solidFill>
                  <a:schemeClr val="tx2"/>
                </a:solidFill>
                <a:effectLst/>
                <a:latin typeface="Times New Roman" panose="02020603050405020304" pitchFamily="18" charset="0"/>
                <a:ea typeface="等线" panose="02010600030101010101" pitchFamily="2" charset="-122"/>
                <a:cs typeface="Times New Roman" panose="02020603050405020304" pitchFamily="18" charset="0"/>
              </a:rPr>
              <a:t>Lazer</a:t>
            </a:r>
            <a:r>
              <a:rPr lang="en-US" altLang="zh-CN" sz="1800" kern="100" dirty="0">
                <a:solidFill>
                  <a:schemeClr val="tx2"/>
                </a:solidFill>
                <a:effectLst/>
                <a:latin typeface="Times New Roman" panose="02020603050405020304" pitchFamily="18" charset="0"/>
                <a:ea typeface="等线" panose="02010600030101010101" pitchFamily="2" charset="-122"/>
                <a:cs typeface="Times New Roman" panose="02020603050405020304" pitchFamily="18" charset="0"/>
              </a:rPr>
              <a:t> D, Kennedy R</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800" kern="100" dirty="0">
                <a:solidFill>
                  <a:schemeClr val="tx2"/>
                </a:solidFill>
                <a:effectLst/>
                <a:latin typeface="Times New Roman" panose="02020603050405020304" pitchFamily="18" charset="0"/>
                <a:ea typeface="等线" panose="02010600030101010101" pitchFamily="2" charset="-122"/>
                <a:cs typeface="Times New Roman" panose="02020603050405020304" pitchFamily="18" charset="0"/>
              </a:rPr>
              <a:t>King G</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等在</a:t>
            </a:r>
            <a:r>
              <a:rPr lang="en-US" altLang="zh-CN" sz="1800" kern="100" dirty="0">
                <a:solidFill>
                  <a:schemeClr val="tx2"/>
                </a:solidFill>
                <a:effectLst/>
                <a:latin typeface="Times New Roman" panose="02020603050405020304" pitchFamily="18" charset="0"/>
                <a:ea typeface="等线" panose="02010600030101010101" pitchFamily="2" charset="-122"/>
                <a:cs typeface="Times New Roman" panose="02020603050405020304" pitchFamily="18" charset="0"/>
              </a:rPr>
              <a:t>Science</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上发表了一篇标题为《谷歌流感的寓言：大数据分析的陷阱</a:t>
            </a: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tx2"/>
                </a:solidFill>
                <a:effectLst/>
                <a:latin typeface="Times New Roman" panose="02020603050405020304" pitchFamily="18" charset="0"/>
                <a:ea typeface="等线" panose="02010600030101010101" pitchFamily="2" charset="-122"/>
                <a:cs typeface="Times New Roman" panose="02020603050405020304" pitchFamily="18" charset="0"/>
              </a:rPr>
              <a:t>The Parable of Google Flu: Traps in Big Data Analysis</a:t>
            </a:r>
            <a:r>
              <a:rPr lang="en-US" altLang="zh-CN" sz="1800" kern="100" dirty="0">
                <a:solidFill>
                  <a:schemeClr val="tx2"/>
                </a:solidFill>
                <a:effectLst/>
                <a:latin typeface="宋体" panose="02010600030101010101" pitchFamily="2" charset="-122"/>
                <a:ea typeface="等线" panose="02010600030101010101" pitchFamily="2" charset="-122"/>
                <a:cs typeface="Times New Roman" panose="02020603050405020304" pitchFamily="18" charset="0"/>
              </a:rPr>
              <a: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》的论文，提出了</a:t>
            </a: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GFT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出现预测不准确性的主要原因有两个方面：</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R="133350" lvl="0">
              <a:lnSpc>
                <a:spcPct val="110000"/>
              </a:lnSpc>
              <a:tabLst>
                <a:tab pos="5267960" algn="r"/>
              </a:tabLst>
            </a:pPr>
            <a:r>
              <a:rPr lang="zh-CN" altLang="en-US" b="1" dirty="0">
                <a:solidFill>
                  <a:schemeClr val="accent1">
                    <a:lumMod val="75000"/>
                  </a:schemeClr>
                </a:solidFill>
                <a:latin typeface="等线" panose="02010600030101010101" pitchFamily="2" charset="-122"/>
                <a:cs typeface="Times New Roman" panose="02020603050405020304" pitchFamily="18" charset="0"/>
              </a:rPr>
              <a:t>•  </a:t>
            </a:r>
            <a:r>
              <a:rPr lang="zh-CN" altLang="zh-CN" sz="1800" b="1"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大数据浮夸（</a:t>
            </a:r>
            <a:r>
              <a:rPr lang="en-US" altLang="zh-CN" sz="1800" b="1"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Big </a:t>
            </a:r>
          </a:p>
          <a:p>
            <a:pPr marR="133350" lvl="0">
              <a:lnSpc>
                <a:spcPct val="110000"/>
              </a:lnSpc>
              <a:tabLst>
                <a:tab pos="5267960" algn="r"/>
              </a:tabLst>
            </a:pPr>
            <a:r>
              <a:rPr lang="en-US" altLang="zh-CN" b="1" kern="100" dirty="0">
                <a:solidFill>
                  <a:schemeClr val="accent1">
                    <a:lumMod val="75000"/>
                  </a:schemeClr>
                </a:solidFill>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Data Hubris</a:t>
            </a:r>
            <a:r>
              <a:rPr lang="zh-CN" altLang="zh-CN" sz="1800" b="1"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b="1" dirty="0">
                <a:solidFill>
                  <a:schemeClr val="accent1">
                    <a:lumMod val="75000"/>
                  </a:schemeClr>
                </a:solidFill>
                <a:latin typeface="等线" panose="02010600030101010101" pitchFamily="2" charset="-122"/>
                <a:cs typeface="Times New Roman" panose="02020603050405020304" pitchFamily="18" charset="0"/>
              </a:rPr>
              <a:t>•   </a:t>
            </a:r>
            <a:r>
              <a:rPr lang="zh-CN" altLang="zh-CN" sz="1800" b="1"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算法动态性</a:t>
            </a:r>
            <a:endParaRPr lang="en-US" altLang="zh-CN" sz="1800" b="1"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endParaRPr>
          </a:p>
          <a:p>
            <a:r>
              <a:rPr lang="en-US" altLang="zh-CN" b="1" dirty="0">
                <a:solidFill>
                  <a:schemeClr val="accent1">
                    <a:lumMod val="75000"/>
                  </a:schemeClr>
                </a:solidFill>
                <a:latin typeface="等线" panose="02010600030101010101" pitchFamily="2" charset="-122"/>
                <a:cs typeface="Times New Roman" panose="02020603050405020304" pitchFamily="18" charset="0"/>
              </a:rPr>
              <a:t>  </a:t>
            </a:r>
            <a:r>
              <a:rPr lang="zh-CN" altLang="zh-CN" sz="1800" b="1"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b="1"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Algorithm Dynamics</a:t>
            </a:r>
            <a:r>
              <a:rPr lang="zh-CN" altLang="zh-CN" sz="18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8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endParaRPr>
          </a:p>
          <a:p>
            <a:r>
              <a:rPr lang="en-US" altLang="zh-CN" dirty="0">
                <a:solidFill>
                  <a:schemeClr val="accent1">
                    <a:lumMod val="75000"/>
                  </a:schemeClr>
                </a:solidFill>
                <a:latin typeface="等线" panose="02010600030101010101" pitchFamily="2" charset="-122"/>
                <a:cs typeface="Times New Roman" panose="02020603050405020304" pitchFamily="18" charset="0"/>
              </a:rPr>
              <a:t>    </a:t>
            </a:r>
            <a:r>
              <a:rPr lang="zh-CN" altLang="zh-CN" sz="18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和</a:t>
            </a:r>
            <a:endParaRPr lang="zh-CN" altLang="en-US" dirty="0">
              <a:solidFill>
                <a:schemeClr val="accent1">
                  <a:lumMod val="75000"/>
                </a:schemeClr>
              </a:solidFill>
            </a:endParaRPr>
          </a:p>
        </p:txBody>
      </p:sp>
    </p:spTree>
    <p:extLst>
      <p:ext uri="{BB962C8B-B14F-4D97-AF65-F5344CB8AC3E}">
        <p14:creationId xmlns:p14="http://schemas.microsoft.com/office/powerpoint/2010/main" val="1313724870"/>
      </p:ext>
    </p:extLst>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FCA7CE5-DA31-4A8D-9CE6-829849AEED02}"/>
              </a:ext>
            </a:extLst>
          </p:cNvPr>
          <p:cNvSpPr txBox="1"/>
          <p:nvPr/>
        </p:nvSpPr>
        <p:spPr>
          <a:xfrm>
            <a:off x="143344" y="635666"/>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4.1.3.</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数据科学的应用</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04402CB5-6883-4CAE-9997-407AD9185DE4}"/>
              </a:ext>
            </a:extLst>
          </p:cNvPr>
          <p:cNvSpPr txBox="1"/>
          <p:nvPr/>
        </p:nvSpPr>
        <p:spPr>
          <a:xfrm>
            <a:off x="263352" y="1016732"/>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2</a:t>
            </a: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err="1">
                <a:solidFill>
                  <a:schemeClr val="tx2"/>
                </a:solidFill>
                <a:effectLst/>
                <a:latin typeface="等线" panose="02010600030101010101" pitchFamily="2" charset="-122"/>
                <a:ea typeface="等线" panose="02010600030101010101" pitchFamily="2" charset="-122"/>
              </a:rPr>
              <a:t>MetroMile</a:t>
            </a:r>
            <a:r>
              <a:rPr lang="zh-CN" altLang="zh-CN" sz="1800" b="1" kern="100" dirty="0">
                <a:solidFill>
                  <a:schemeClr val="tx2"/>
                </a:solidFill>
                <a:effectLst/>
                <a:latin typeface="等线" panose="02010600030101010101" pitchFamily="2" charset="-122"/>
                <a:ea typeface="仿宋" panose="02010609060101010101" pitchFamily="49" charset="-122"/>
              </a:rPr>
              <a:t>项目及保险产品的创新</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AB99EA41-F6EF-49AD-B62F-809F557273BD}"/>
              </a:ext>
            </a:extLst>
          </p:cNvPr>
          <p:cNvPicPr>
            <a:picLocks noChangeAspect="1"/>
          </p:cNvPicPr>
          <p:nvPr/>
        </p:nvPicPr>
        <p:blipFill>
          <a:blip r:embed="rId2"/>
          <a:stretch>
            <a:fillRect/>
          </a:stretch>
        </p:blipFill>
        <p:spPr>
          <a:xfrm>
            <a:off x="3103271" y="1628800"/>
            <a:ext cx="6323837" cy="3858434"/>
          </a:xfrm>
          <a:prstGeom prst="rect">
            <a:avLst/>
          </a:prstGeom>
        </p:spPr>
      </p:pic>
      <p:sp>
        <p:nvSpPr>
          <p:cNvPr id="7" name="文本框 6">
            <a:extLst>
              <a:ext uri="{FF2B5EF4-FFF2-40B4-BE49-F238E27FC236}">
                <a16:creationId xmlns:a16="http://schemas.microsoft.com/office/drawing/2014/main" id="{DF11EAE3-328C-4EB1-A006-52D63D70D173}"/>
              </a:ext>
            </a:extLst>
          </p:cNvPr>
          <p:cNvSpPr txBox="1"/>
          <p:nvPr/>
        </p:nvSpPr>
        <p:spPr>
          <a:xfrm>
            <a:off x="3304914" y="5647144"/>
            <a:ext cx="6122194" cy="375487"/>
          </a:xfrm>
          <a:prstGeom prst="rect">
            <a:avLst/>
          </a:prstGeom>
          <a:noFill/>
        </p:spPr>
        <p:txBody>
          <a:bodyPr wrap="square">
            <a:spAutoFit/>
          </a:bodyPr>
          <a:lstStyle/>
          <a:p>
            <a:pPr indent="127000" algn="ctr">
              <a:lnSpc>
                <a:spcPct val="115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4-16  </a:t>
            </a:r>
            <a:r>
              <a:rPr lang="en-US" altLang="zh-CN" sz="1600" kern="100" dirty="0" err="1">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Metromile</a:t>
            </a:r>
            <a:r>
              <a:rPr lang="en-US"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官网</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53492388"/>
      </p:ext>
    </p:extLst>
  </p:cSld>
  <p:clrMapOvr>
    <a:masterClrMapping/>
  </p:clrMapOvr>
  <p:transition>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9E6E822-A46D-453E-BDBD-EF48FD36CDA1}"/>
              </a:ext>
            </a:extLst>
          </p:cNvPr>
          <p:cNvSpPr txBox="1"/>
          <p:nvPr/>
        </p:nvSpPr>
        <p:spPr>
          <a:xfrm>
            <a:off x="143344" y="635666"/>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4.1.3.</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数据科学的应用</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33F89646-0CBD-435B-9174-8A5DA429DBFB}"/>
              </a:ext>
            </a:extLst>
          </p:cNvPr>
          <p:cNvSpPr txBox="1"/>
          <p:nvPr/>
        </p:nvSpPr>
        <p:spPr>
          <a:xfrm>
            <a:off x="263352" y="1044166"/>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3</a:t>
            </a:r>
            <a:r>
              <a:rPr lang="zh-CN" altLang="zh-CN" sz="1800" b="1" kern="100" dirty="0">
                <a:solidFill>
                  <a:schemeClr val="tx2"/>
                </a:solidFill>
                <a:effectLst/>
                <a:latin typeface="等线" panose="02010600030101010101" pitchFamily="2" charset="-122"/>
                <a:ea typeface="仿宋" panose="02010609060101010101" pitchFamily="49" charset="-122"/>
              </a:rPr>
              <a:t>）亚马逊预期送货技术专利</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pic>
        <p:nvPicPr>
          <p:cNvPr id="5" name="图片 4" descr="Shipment in transit before you buy the Product">
            <a:extLst>
              <a:ext uri="{FF2B5EF4-FFF2-40B4-BE49-F238E27FC236}">
                <a16:creationId xmlns:a16="http://schemas.microsoft.com/office/drawing/2014/main" id="{3590FDB2-6623-431A-B799-C9E76956AA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811" y="2564905"/>
            <a:ext cx="4973303" cy="2016224"/>
          </a:xfrm>
          <a:prstGeom prst="rect">
            <a:avLst/>
          </a:prstGeom>
          <a:noFill/>
          <a:ln>
            <a:noFill/>
          </a:ln>
        </p:spPr>
      </p:pic>
      <p:sp>
        <p:nvSpPr>
          <p:cNvPr id="7" name="文本框 6">
            <a:extLst>
              <a:ext uri="{FF2B5EF4-FFF2-40B4-BE49-F238E27FC236}">
                <a16:creationId xmlns:a16="http://schemas.microsoft.com/office/drawing/2014/main" id="{DFD3E005-609B-42A7-B36D-CFA4EF1C2AE6}"/>
              </a:ext>
            </a:extLst>
          </p:cNvPr>
          <p:cNvSpPr txBox="1"/>
          <p:nvPr/>
        </p:nvSpPr>
        <p:spPr>
          <a:xfrm>
            <a:off x="298624" y="4869479"/>
            <a:ext cx="5143239" cy="658642"/>
          </a:xfrm>
          <a:prstGeom prst="rect">
            <a:avLst/>
          </a:prstGeom>
          <a:noFill/>
        </p:spPr>
        <p:txBody>
          <a:bodyPr wrap="square">
            <a:spAutoFit/>
          </a:bodyPr>
          <a:lstStyle/>
          <a:p>
            <a:pPr indent="266700" algn="ctr">
              <a:lnSpc>
                <a:spcPct val="115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4-17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亚马逊预期送货技术专利示意图</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15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（图片来源：</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blarrow.tech</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2020</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4C82AA3F-681D-42AE-9570-C93EC4764AA3}"/>
              </a:ext>
            </a:extLst>
          </p:cNvPr>
          <p:cNvPicPr>
            <a:picLocks noChangeAspect="1"/>
          </p:cNvPicPr>
          <p:nvPr/>
        </p:nvPicPr>
        <p:blipFill>
          <a:blip r:embed="rId3"/>
          <a:stretch>
            <a:fillRect/>
          </a:stretch>
        </p:blipFill>
        <p:spPr>
          <a:xfrm>
            <a:off x="5951984" y="589671"/>
            <a:ext cx="4571762" cy="5238477"/>
          </a:xfrm>
          <a:prstGeom prst="rect">
            <a:avLst/>
          </a:prstGeom>
        </p:spPr>
      </p:pic>
      <p:sp>
        <p:nvSpPr>
          <p:cNvPr id="11" name="文本框 10">
            <a:extLst>
              <a:ext uri="{FF2B5EF4-FFF2-40B4-BE49-F238E27FC236}">
                <a16:creationId xmlns:a16="http://schemas.microsoft.com/office/drawing/2014/main" id="{DAAD244E-446E-4AEE-B589-04FE76FECADB}"/>
              </a:ext>
            </a:extLst>
          </p:cNvPr>
          <p:cNvSpPr txBox="1"/>
          <p:nvPr/>
        </p:nvSpPr>
        <p:spPr>
          <a:xfrm>
            <a:off x="5430775" y="5955475"/>
            <a:ext cx="6122194" cy="375487"/>
          </a:xfrm>
          <a:prstGeom prst="rect">
            <a:avLst/>
          </a:prstGeom>
          <a:noFill/>
        </p:spPr>
        <p:txBody>
          <a:bodyPr wrap="square">
            <a:spAutoFit/>
          </a:bodyPr>
          <a:lstStyle/>
          <a:p>
            <a:pPr indent="266700" algn="ctr">
              <a:lnSpc>
                <a:spcPct val="115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latin typeface="等线" panose="02010600030101010101" pitchFamily="2" charset="-122"/>
                <a:cs typeface="Times New Roman" panose="02020603050405020304" pitchFamily="18" charset="0"/>
              </a:rPr>
              <a:t>4-18 </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推测性运送包裹思路</a:t>
            </a:r>
          </a:p>
        </p:txBody>
      </p:sp>
    </p:spTree>
    <p:extLst>
      <p:ext uri="{BB962C8B-B14F-4D97-AF65-F5344CB8AC3E}">
        <p14:creationId xmlns:p14="http://schemas.microsoft.com/office/powerpoint/2010/main" val="3677475948"/>
      </p:ext>
    </p:extLst>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57D8AF7-91B2-4C18-B1E4-F7C601C3F96F}"/>
              </a:ext>
            </a:extLst>
          </p:cNvPr>
          <p:cNvPicPr>
            <a:picLocks noChangeAspect="1"/>
          </p:cNvPicPr>
          <p:nvPr/>
        </p:nvPicPr>
        <p:blipFill>
          <a:blip r:embed="rId2"/>
          <a:stretch>
            <a:fillRect/>
          </a:stretch>
        </p:blipFill>
        <p:spPr>
          <a:xfrm>
            <a:off x="3935760" y="450593"/>
            <a:ext cx="4196676" cy="5498687"/>
          </a:xfrm>
          <a:prstGeom prst="rect">
            <a:avLst/>
          </a:prstGeom>
        </p:spPr>
      </p:pic>
      <p:sp>
        <p:nvSpPr>
          <p:cNvPr id="4" name="文本框 3">
            <a:extLst>
              <a:ext uri="{FF2B5EF4-FFF2-40B4-BE49-F238E27FC236}">
                <a16:creationId xmlns:a16="http://schemas.microsoft.com/office/drawing/2014/main" id="{9DDDB14A-ABCB-4736-9574-201AE58C1AC9}"/>
              </a:ext>
            </a:extLst>
          </p:cNvPr>
          <p:cNvSpPr txBox="1"/>
          <p:nvPr/>
        </p:nvSpPr>
        <p:spPr>
          <a:xfrm>
            <a:off x="2855640" y="6052053"/>
            <a:ext cx="6122194" cy="375487"/>
          </a:xfrm>
          <a:prstGeom prst="rect">
            <a:avLst/>
          </a:prstGeom>
          <a:noFill/>
        </p:spPr>
        <p:txBody>
          <a:bodyPr wrap="square">
            <a:spAutoFit/>
          </a:bodyPr>
          <a:lstStyle/>
          <a:p>
            <a:pPr indent="266700" algn="ctr">
              <a:lnSpc>
                <a:spcPct val="115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4-19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延迟地址选择的推测包裹运送思路</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75240253"/>
      </p:ext>
    </p:extLst>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idx="4294967295"/>
          </p:nvPr>
        </p:nvSpPr>
        <p:spPr>
          <a:xfrm>
            <a:off x="119336" y="650418"/>
            <a:ext cx="11387667" cy="821913"/>
          </a:xfrm>
          <a:prstGeom prst="rect">
            <a:avLst/>
          </a:prstGeom>
        </p:spPr>
        <p:txBody>
          <a:bodyPr/>
          <a:lstStyle/>
          <a:p>
            <a:r>
              <a:rPr lang="zh-CN" altLang="en-US" dirty="0"/>
              <a:t>主要内容</a:t>
            </a:r>
          </a:p>
        </p:txBody>
      </p:sp>
      <p:graphicFrame>
        <p:nvGraphicFramePr>
          <p:cNvPr id="5" name="内容占位符 4"/>
          <p:cNvGraphicFramePr>
            <a:graphicFrameLocks noGrp="1"/>
          </p:cNvGraphicFramePr>
          <p:nvPr>
            <p:ph idx="4294967295"/>
            <p:extLst>
              <p:ext uri="{D42A27DB-BD31-4B8C-83A1-F6EECF244321}">
                <p14:modId xmlns:p14="http://schemas.microsoft.com/office/powerpoint/2010/main" val="3971686241"/>
              </p:ext>
            </p:extLst>
          </p:nvPr>
        </p:nvGraphicFramePr>
        <p:xfrm>
          <a:off x="812800" y="1500188"/>
          <a:ext cx="108712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4"/>
          </p:nvPr>
        </p:nvSpPr>
        <p:spPr>
          <a:prstGeom prst="rect">
            <a:avLst/>
          </a:prstGeom>
        </p:spPr>
        <p:txBody>
          <a:bodyPr/>
          <a:lstStyle/>
          <a:p>
            <a:r>
              <a:rPr lang="zh-CN" altLang="en-US" dirty="0">
                <a:latin typeface="Arial" panose="020B0604020202020204" pitchFamily="34" charset="0"/>
                <a:cs typeface="Arial" panose="020B0604020202020204" pitchFamily="34" charset="0"/>
              </a:rPr>
              <a:t>►</a:t>
            </a:r>
            <a:r>
              <a:rPr lang="zh-CN" altLang="en-US" dirty="0"/>
              <a:t>目录</a:t>
            </a:r>
          </a:p>
        </p:txBody>
      </p:sp>
    </p:spTree>
    <p:extLst>
      <p:ext uri="{BB962C8B-B14F-4D97-AF65-F5344CB8AC3E}">
        <p14:creationId xmlns:p14="http://schemas.microsoft.com/office/powerpoint/2010/main" val="2574068002"/>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a:t>4.2 </a:t>
            </a:r>
            <a:r>
              <a:rPr lang="zh-CN" altLang="en-US" sz="4800" dirty="0"/>
              <a:t>认知科学</a:t>
            </a:r>
          </a:p>
        </p:txBody>
      </p:sp>
      <p:sp>
        <p:nvSpPr>
          <p:cNvPr id="7" name="副标题 6"/>
          <p:cNvSpPr>
            <a:spLocks noGrp="1"/>
          </p:cNvSpPr>
          <p:nvPr>
            <p:ph type="subTitle" idx="1"/>
          </p:nvPr>
        </p:nvSpPr>
        <p:spPr>
          <a:xfrm>
            <a:off x="3935760" y="4077072"/>
            <a:ext cx="4320480" cy="1752600"/>
          </a:xfrm>
        </p:spPr>
        <p:txBody>
          <a:bodyPr/>
          <a:lstStyle/>
          <a:p>
            <a:r>
              <a:rPr lang="en-US" altLang="zh-CN" sz="2000" dirty="0">
                <a:solidFill>
                  <a:schemeClr val="bg1">
                    <a:lumMod val="50000"/>
                  </a:schemeClr>
                </a:solidFill>
              </a:rPr>
              <a:t>▲ 4.1  </a:t>
            </a:r>
            <a:r>
              <a:rPr lang="zh-CN" altLang="en-US" sz="2000" dirty="0">
                <a:solidFill>
                  <a:schemeClr val="bg1">
                    <a:lumMod val="50000"/>
                  </a:schemeClr>
                </a:solidFill>
              </a:rPr>
              <a:t>数据科学</a:t>
            </a:r>
            <a:endParaRPr lang="en-US" altLang="zh-CN" sz="2000" dirty="0">
              <a:solidFill>
                <a:schemeClr val="bg1">
                  <a:lumMod val="50000"/>
                </a:schemeClr>
              </a:solidFill>
            </a:endParaRPr>
          </a:p>
          <a:p>
            <a:r>
              <a:rPr lang="en-US" altLang="zh-CN" sz="2000" dirty="0"/>
              <a:t>▼ 4.3  </a:t>
            </a:r>
            <a:r>
              <a:rPr lang="zh-CN" altLang="en-US" sz="2000" dirty="0"/>
              <a:t>数据可视化</a:t>
            </a:r>
          </a:p>
        </p:txBody>
      </p:sp>
    </p:spTree>
    <p:extLst>
      <p:ext uri="{BB962C8B-B14F-4D97-AF65-F5344CB8AC3E}">
        <p14:creationId xmlns:p14="http://schemas.microsoft.com/office/powerpoint/2010/main" val="1646021657"/>
      </p:ext>
    </p:extLst>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
            <a:extLst>
              <a:ext uri="{FF2B5EF4-FFF2-40B4-BE49-F238E27FC236}">
                <a16:creationId xmlns:a16="http://schemas.microsoft.com/office/drawing/2014/main" id="{93EBF4A7-5C8B-4B56-8A17-0C22C5D4A5D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43472" y="980728"/>
            <a:ext cx="3740799" cy="4282959"/>
          </a:xfrm>
          <a:prstGeom prst="rect">
            <a:avLst/>
          </a:prstGeom>
        </p:spPr>
      </p:pic>
      <p:sp>
        <p:nvSpPr>
          <p:cNvPr id="4" name="文本框 3">
            <a:extLst>
              <a:ext uri="{FF2B5EF4-FFF2-40B4-BE49-F238E27FC236}">
                <a16:creationId xmlns:a16="http://schemas.microsoft.com/office/drawing/2014/main" id="{D1679978-1BB3-41C5-B9BB-E53A0EC1499E}"/>
              </a:ext>
            </a:extLst>
          </p:cNvPr>
          <p:cNvSpPr txBox="1"/>
          <p:nvPr/>
        </p:nvSpPr>
        <p:spPr>
          <a:xfrm>
            <a:off x="820596" y="5438432"/>
            <a:ext cx="4786549" cy="634020"/>
          </a:xfrm>
          <a:prstGeom prst="rect">
            <a:avLst/>
          </a:prstGeom>
          <a:noFill/>
        </p:spPr>
        <p:txBody>
          <a:bodyPr wrap="square">
            <a:spAutoFit/>
          </a:bodyPr>
          <a:lstStyle/>
          <a:p>
            <a:pPr indent="127000" algn="ctr">
              <a:lnSpc>
                <a:spcPct val="110000"/>
              </a:lnSpc>
            </a:pPr>
            <a:r>
              <a:rPr lang="zh-CN" altLang="en-US"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4-20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认知科学的交叉学科的特征</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1270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（图片来源：</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Wikipedia</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2022</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圆角矩形 1">
            <a:extLst>
              <a:ext uri="{FF2B5EF4-FFF2-40B4-BE49-F238E27FC236}">
                <a16:creationId xmlns:a16="http://schemas.microsoft.com/office/drawing/2014/main" id="{C2C01AA2-29C7-4DEB-AD40-1FBE427CDF6A}"/>
              </a:ext>
            </a:extLst>
          </p:cNvPr>
          <p:cNvSpPr/>
          <p:nvPr/>
        </p:nvSpPr>
        <p:spPr>
          <a:xfrm>
            <a:off x="6584857" y="1956367"/>
            <a:ext cx="4786549" cy="411619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27000">
              <a:lnSpc>
                <a:spcPct val="110000"/>
              </a:lnSpc>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什么是“认知”？</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127000">
              <a:lnSpc>
                <a:spcPct val="11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1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美国心理学家霍斯顿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 P· Houston)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等人将关于“认知”的不同观点归纳为五种主要类型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1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）认知是信息的处理过程；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1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）认知是心理上的符号运算；</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1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）认知是问题求解</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1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）认知是思维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1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）认知是一组相关的活动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如知觉、记忆、思维、判断推理、问题求解、学习、想象、概念形成、语言使用等。</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3854750"/>
      </p:ext>
    </p:extLst>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077AAB-9C87-4B2F-A57C-1007C40BBD4B}"/>
              </a:ext>
            </a:extLst>
          </p:cNvPr>
          <p:cNvSpPr txBox="1"/>
          <p:nvPr/>
        </p:nvSpPr>
        <p:spPr>
          <a:xfrm>
            <a:off x="479376" y="764704"/>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4.2.1.</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与数据故事化的联系</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4" name="图片 3" descr="图示&#10;&#10;描述已自动生成">
            <a:extLst>
              <a:ext uri="{FF2B5EF4-FFF2-40B4-BE49-F238E27FC236}">
                <a16:creationId xmlns:a16="http://schemas.microsoft.com/office/drawing/2014/main" id="{0BD961B2-7441-4A4E-B843-2C62E6766B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8" y="1556792"/>
            <a:ext cx="8063747" cy="3959061"/>
          </a:xfrm>
          <a:prstGeom prst="rect">
            <a:avLst/>
          </a:prstGeom>
        </p:spPr>
      </p:pic>
      <p:sp>
        <p:nvSpPr>
          <p:cNvPr id="6" name="文本框 5">
            <a:extLst>
              <a:ext uri="{FF2B5EF4-FFF2-40B4-BE49-F238E27FC236}">
                <a16:creationId xmlns:a16="http://schemas.microsoft.com/office/drawing/2014/main" id="{2457127F-C5B4-46F6-AC10-62D546BDCD06}"/>
              </a:ext>
            </a:extLst>
          </p:cNvPr>
          <p:cNvSpPr txBox="1"/>
          <p:nvPr/>
        </p:nvSpPr>
        <p:spPr>
          <a:xfrm>
            <a:off x="2927648" y="5696800"/>
            <a:ext cx="6122194"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4-21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数据故事的</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PCA</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模型与认知科学的联系</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26674365"/>
      </p:ext>
    </p:extLst>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D678E9A-D7BF-4577-8910-D94F5771ADF5}"/>
              </a:ext>
            </a:extLst>
          </p:cNvPr>
          <p:cNvSpPr txBox="1"/>
          <p:nvPr/>
        </p:nvSpPr>
        <p:spPr>
          <a:xfrm>
            <a:off x="551384" y="764704"/>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4.2.2.</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认知科学的理论与方法</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6" name="图片 5" descr="手机屏幕的截图&#10;&#10;描述已自动生成">
            <a:extLst>
              <a:ext uri="{FF2B5EF4-FFF2-40B4-BE49-F238E27FC236}">
                <a16:creationId xmlns:a16="http://schemas.microsoft.com/office/drawing/2014/main" id="{DDD36B0B-32B5-4B4F-BE56-673063B052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384" y="1524677"/>
            <a:ext cx="6331098" cy="3780755"/>
          </a:xfrm>
          <a:prstGeom prst="rect">
            <a:avLst/>
          </a:prstGeom>
        </p:spPr>
      </p:pic>
      <p:sp>
        <p:nvSpPr>
          <p:cNvPr id="8" name="文本框 7">
            <a:extLst>
              <a:ext uri="{FF2B5EF4-FFF2-40B4-BE49-F238E27FC236}">
                <a16:creationId xmlns:a16="http://schemas.microsoft.com/office/drawing/2014/main" id="{0ED8F63B-C72C-4366-BB62-1BFDE8AF237D}"/>
              </a:ext>
            </a:extLst>
          </p:cNvPr>
          <p:cNvSpPr txBox="1"/>
          <p:nvPr/>
        </p:nvSpPr>
        <p:spPr>
          <a:xfrm>
            <a:off x="390060" y="5522001"/>
            <a:ext cx="6122194"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4-22 </a:t>
            </a:r>
            <a:r>
              <a:rPr lang="zh-CN"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人类</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认知和心智的五个层级</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圆角矩形 1">
            <a:extLst>
              <a:ext uri="{FF2B5EF4-FFF2-40B4-BE49-F238E27FC236}">
                <a16:creationId xmlns:a16="http://schemas.microsoft.com/office/drawing/2014/main" id="{5A05EA6B-27F5-4BE8-BEB4-D6BE32A2C34A}"/>
              </a:ext>
            </a:extLst>
          </p:cNvPr>
          <p:cNvSpPr/>
          <p:nvPr/>
        </p:nvSpPr>
        <p:spPr>
          <a:xfrm>
            <a:off x="7104112" y="2081584"/>
            <a:ext cx="4697828" cy="3435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27000">
              <a:lnSpc>
                <a:spcPct val="110000"/>
              </a:lnSpc>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pPr>
            <a:r>
              <a:rPr lang="zh-CN" altLang="en-US" kern="100" dirty="0">
                <a:latin typeface="等线" panose="02010600030101010101" pitchFamily="2" charset="-122"/>
                <a:ea typeface="宋体" panose="02010600030101010101" pitchFamily="2" charset="-122"/>
                <a:cs typeface="Times New Roman" panose="02020603050405020304" pitchFamily="18" charset="0"/>
              </a:rPr>
              <a:t>   认知和心智五层级理论的建立，使认知科学从交叉学科变成单一学科，因为认知科学有单一的研究对象</a:t>
            </a:r>
            <a:r>
              <a:rPr lang="en-US" altLang="zh-CN" kern="100" dirty="0">
                <a:latin typeface="等线" panose="02010600030101010101" pitchFamily="2" charset="-122"/>
                <a:ea typeface="宋体" panose="02010600030101010101" pitchFamily="2" charset="-122"/>
                <a:cs typeface="Times New Roman" panose="02020603050405020304" pitchFamily="18" charset="0"/>
              </a:rPr>
              <a:t>——</a:t>
            </a:r>
            <a:r>
              <a:rPr lang="zh-CN" altLang="en-US" kern="100" dirty="0">
                <a:latin typeface="等线" panose="02010600030101010101" pitchFamily="2" charset="-122"/>
                <a:ea typeface="宋体" panose="02010600030101010101" pitchFamily="2" charset="-122"/>
                <a:cs typeface="Times New Roman" panose="02020603050405020304" pitchFamily="18" charset="0"/>
              </a:rPr>
              <a:t>人类心智，也有自己独特的研究方法</a:t>
            </a:r>
            <a:r>
              <a:rPr lang="en-US" altLang="zh-CN" kern="100" dirty="0">
                <a:latin typeface="等线" panose="02010600030101010101" pitchFamily="2" charset="-122"/>
                <a:ea typeface="宋体" panose="02010600030101010101" pitchFamily="2" charset="-122"/>
                <a:cs typeface="Times New Roman" panose="02020603050405020304" pitchFamily="18" charset="0"/>
              </a:rPr>
              <a:t>——</a:t>
            </a:r>
            <a:r>
              <a:rPr lang="zh-CN" altLang="en-US" kern="100" dirty="0">
                <a:latin typeface="等线" panose="02010600030101010101" pitchFamily="2" charset="-122"/>
                <a:ea typeface="宋体" panose="02010600030101010101" pitchFamily="2" charset="-122"/>
                <a:cs typeface="Times New Roman" panose="02020603050405020304" pitchFamily="18" charset="0"/>
              </a:rPr>
              <a:t>经验科学和试验分析法。认知科学的学科结构不过是认知科学的学科结构的一个映射。</a:t>
            </a:r>
          </a:p>
          <a:p>
            <a:pPr indent="266700">
              <a:lnSpc>
                <a:spcPct val="150000"/>
              </a:lnSpc>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en-US" kern="100" dirty="0">
                <a:latin typeface="等线" panose="02010600030101010101" pitchFamily="2" charset="-122"/>
                <a:ea typeface="宋体" panose="02010600030101010101" pitchFamily="2" charset="-122"/>
                <a:cs typeface="Times New Roman" panose="02020603050405020304" pitchFamily="18" charset="0"/>
              </a:rPr>
              <a:t>蔡曙山（清华大学教授）</a:t>
            </a:r>
          </a:p>
          <a:p>
            <a:pPr indent="127000">
              <a:lnSpc>
                <a:spcPct val="110000"/>
              </a:lnSpc>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矩形 1"/>
          <p:cNvSpPr/>
          <p:nvPr/>
        </p:nvSpPr>
        <p:spPr>
          <a:xfrm>
            <a:off x="551384" y="1162477"/>
            <a:ext cx="3102131" cy="460960"/>
          </a:xfrm>
          <a:prstGeom prst="rect">
            <a:avLst/>
          </a:prstGeom>
        </p:spPr>
        <p:txBody>
          <a:bodyPr wrap="none">
            <a:spAutoFit/>
          </a:bodyPr>
          <a:lstStyle/>
          <a:p>
            <a:pPr>
              <a:lnSpc>
                <a:spcPct val="150000"/>
              </a:lnSpc>
              <a:spcBef>
                <a:spcPts val="600"/>
              </a:spcBef>
              <a:spcAft>
                <a:spcPts val="600"/>
              </a:spcAft>
            </a:pPr>
            <a:r>
              <a:rPr lang="zh-CN" altLang="zh-CN" b="1" kern="100" dirty="0">
                <a:solidFill>
                  <a:schemeClr val="tx2"/>
                </a:solidFill>
                <a:latin typeface="等线" panose="02010600030101010101" pitchFamily="2" charset="-122"/>
                <a:ea typeface="仿宋" panose="02010609060101010101" pitchFamily="49" charset="-122"/>
              </a:rPr>
              <a:t>（</a:t>
            </a:r>
            <a:r>
              <a:rPr lang="en-US" altLang="zh-CN" b="1" kern="100" dirty="0">
                <a:solidFill>
                  <a:schemeClr val="tx2"/>
                </a:solidFill>
                <a:latin typeface="等线" panose="02010600030101010101" pitchFamily="2" charset="-122"/>
                <a:ea typeface="仿宋" panose="02010609060101010101" pitchFamily="49" charset="-122"/>
              </a:rPr>
              <a:t>2</a:t>
            </a:r>
            <a:r>
              <a:rPr lang="zh-CN" altLang="zh-CN" b="1" kern="100" dirty="0">
                <a:solidFill>
                  <a:schemeClr val="tx2"/>
                </a:solidFill>
                <a:latin typeface="等线" panose="02010600030101010101" pitchFamily="2" charset="-122"/>
                <a:ea typeface="仿宋" panose="02010609060101010101" pitchFamily="49" charset="-122"/>
              </a:rPr>
              <a:t>）认知和心智五层级理论</a:t>
            </a:r>
          </a:p>
        </p:txBody>
      </p:sp>
    </p:spTree>
    <p:extLst>
      <p:ext uri="{BB962C8B-B14F-4D97-AF65-F5344CB8AC3E}">
        <p14:creationId xmlns:p14="http://schemas.microsoft.com/office/powerpoint/2010/main" val="4053738481"/>
      </p:ext>
    </p:extLst>
  </p:cSld>
  <p:clrMapOvr>
    <a:masterClrMapping/>
  </p:clrMapOvr>
  <p:transition>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243B7D5-F600-4CA4-886C-83FC764839CB}"/>
              </a:ext>
            </a:extLst>
          </p:cNvPr>
          <p:cNvSpPr txBox="1"/>
          <p:nvPr/>
        </p:nvSpPr>
        <p:spPr>
          <a:xfrm>
            <a:off x="263352" y="846004"/>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3</a:t>
            </a:r>
            <a:r>
              <a:rPr lang="zh-CN" altLang="zh-CN" sz="1800" b="1" kern="100" dirty="0">
                <a:solidFill>
                  <a:schemeClr val="tx2"/>
                </a:solidFill>
                <a:effectLst/>
                <a:latin typeface="等线" panose="02010600030101010101" pitchFamily="2" charset="-122"/>
                <a:ea typeface="仿宋" panose="02010609060101010101" pitchFamily="49" charset="-122"/>
              </a:rPr>
              <a:t>）认知科学的研究方法</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0B827D68-6DB2-42E5-8C24-9EA0BC77F81E}"/>
              </a:ext>
            </a:extLst>
          </p:cNvPr>
          <p:cNvSpPr txBox="1"/>
          <p:nvPr/>
        </p:nvSpPr>
        <p:spPr>
          <a:xfrm>
            <a:off x="935552" y="1484589"/>
            <a:ext cx="10032864" cy="3888821"/>
          </a:xfrm>
          <a:prstGeom prst="rect">
            <a:avLst/>
          </a:prstGeom>
          <a:noFill/>
        </p:spPr>
        <p:txBody>
          <a:bodyPr wrap="square">
            <a:spAutoFit/>
          </a:bodyPr>
          <a:lstStyle/>
          <a:p>
            <a:pPr indent="266700">
              <a:lnSpc>
                <a:spcPct val="200000"/>
              </a:lnSpc>
            </a:pPr>
            <a:r>
              <a:rPr lang="en-US" altLang="zh-CN" kern="100" dirty="0">
                <a:solidFill>
                  <a:schemeClr val="accent1">
                    <a:lumMod val="75000"/>
                  </a:schemeClr>
                </a:solidFill>
                <a:latin typeface="等线" panose="02010600030101010101" pitchFamily="2" charset="-122"/>
                <a:cs typeface="Times New Roman" panose="02020603050405020304" pitchFamily="18" charset="0"/>
              </a:rPr>
              <a:t> </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认知科学的独特研究方法——经验科学和实验分析方法对于数据故事化具有重要借鉴意义。</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200000"/>
              </a:lnSpc>
              <a:buFont typeface="Wingdings" panose="05000000000000000000" pitchFamily="2" charset="2"/>
              <a:buChar char=""/>
            </a:pP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经验科学方法：认知科学中常用的经验科学方法有行为主义方法、功能主义、文化主义方法、联结主义方法、双透视主义等。</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200000"/>
              </a:lnSpc>
              <a:buFont typeface="Wingdings" panose="05000000000000000000" pitchFamily="2" charset="2"/>
              <a:buChar char=""/>
            </a:pP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实验分析方法：认知科学中常用的实验技术有：脑电图</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(electroencephalogram</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EEG)</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、脑磁图</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 (magneto-encephalography ,MEG)</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、单光子发射计算机断层成像</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(single photo emission CT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SPECT)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、正电子发射断层成像</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(positron emission tomography</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PET)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和功能性磁共振成像</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(functional magnetic resonance imaging</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fMRI)</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等。</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92616925"/>
      </p:ext>
    </p:extLst>
  </p:cSld>
  <p:clrMapOvr>
    <a:masterClrMapping/>
  </p:clrMapOvr>
  <p:transition>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F8D8DB-6EE2-4988-B279-37E318C4CE44}"/>
              </a:ext>
            </a:extLst>
          </p:cNvPr>
          <p:cNvSpPr txBox="1"/>
          <p:nvPr/>
        </p:nvSpPr>
        <p:spPr>
          <a:xfrm>
            <a:off x="407368" y="692696"/>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4</a:t>
            </a:r>
            <a:r>
              <a:rPr lang="zh-CN" altLang="zh-CN" sz="1800" b="1" kern="100" dirty="0">
                <a:solidFill>
                  <a:schemeClr val="tx2"/>
                </a:solidFill>
                <a:effectLst/>
                <a:latin typeface="等线" panose="02010600030101010101" pitchFamily="2" charset="-122"/>
                <a:ea typeface="仿宋" panose="02010609060101010101" pitchFamily="49" charset="-122"/>
              </a:rPr>
              <a:t>）记忆及遗忘</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5" name="文本框 4">
            <a:extLst>
              <a:ext uri="{FF2B5EF4-FFF2-40B4-BE49-F238E27FC236}">
                <a16:creationId xmlns:a16="http://schemas.microsoft.com/office/drawing/2014/main" id="{80C2199A-5B7A-4B30-877D-F055A03FC05C}"/>
              </a:ext>
            </a:extLst>
          </p:cNvPr>
          <p:cNvSpPr txBox="1"/>
          <p:nvPr/>
        </p:nvSpPr>
        <p:spPr>
          <a:xfrm>
            <a:off x="2423592" y="1556792"/>
            <a:ext cx="6122194" cy="3461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表</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4-1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记忆的间隔时间与记忆的数量之间的关系</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303BFFB6-83AE-4E60-88A7-4424C83BF819}"/>
              </a:ext>
            </a:extLst>
          </p:cNvPr>
          <p:cNvGraphicFramePr>
            <a:graphicFrameLocks noGrp="1"/>
          </p:cNvGraphicFramePr>
          <p:nvPr>
            <p:extLst>
              <p:ext uri="{D42A27DB-BD31-4B8C-83A1-F6EECF244321}">
                <p14:modId xmlns:p14="http://schemas.microsoft.com/office/powerpoint/2010/main" val="1987538169"/>
              </p:ext>
            </p:extLst>
          </p:nvPr>
        </p:nvGraphicFramePr>
        <p:xfrm>
          <a:off x="2135560" y="2169209"/>
          <a:ext cx="7465050" cy="3395471"/>
        </p:xfrm>
        <a:graphic>
          <a:graphicData uri="http://schemas.openxmlformats.org/drawingml/2006/table">
            <a:tbl>
              <a:tblPr firstRow="1" firstCol="1" bandRow="1">
                <a:tableStyleId>{5C22544A-7EE6-4342-B048-85BDC9FD1C3A}</a:tableStyleId>
              </a:tblPr>
              <a:tblGrid>
                <a:gridCol w="1071269">
                  <a:extLst>
                    <a:ext uri="{9D8B030D-6E8A-4147-A177-3AD203B41FA5}">
                      <a16:colId xmlns:a16="http://schemas.microsoft.com/office/drawing/2014/main" val="2698586302"/>
                    </a:ext>
                  </a:extLst>
                </a:gridCol>
                <a:gridCol w="3795955">
                  <a:extLst>
                    <a:ext uri="{9D8B030D-6E8A-4147-A177-3AD203B41FA5}">
                      <a16:colId xmlns:a16="http://schemas.microsoft.com/office/drawing/2014/main" val="2234004188"/>
                    </a:ext>
                  </a:extLst>
                </a:gridCol>
                <a:gridCol w="2597826">
                  <a:extLst>
                    <a:ext uri="{9D8B030D-6E8A-4147-A177-3AD203B41FA5}">
                      <a16:colId xmlns:a16="http://schemas.microsoft.com/office/drawing/2014/main" val="540115898"/>
                    </a:ext>
                  </a:extLst>
                </a:gridCol>
              </a:tblGrid>
              <a:tr h="768574">
                <a:tc>
                  <a:txBody>
                    <a:bodyPr/>
                    <a:lstStyle/>
                    <a:p>
                      <a:pPr indent="127000">
                        <a:lnSpc>
                          <a:spcPct val="110000"/>
                        </a:lnSpc>
                      </a:pPr>
                      <a:r>
                        <a:rPr lang="zh-CN" sz="1800" kern="100" dirty="0">
                          <a:effectLst/>
                        </a:rPr>
                        <a:t>序号</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1800" kern="100" dirty="0">
                          <a:effectLst/>
                        </a:rPr>
                        <a:t>记忆的时间间隔</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1800" kern="100">
                          <a:effectLst/>
                        </a:rPr>
                        <a:t>记忆量</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1862080"/>
                  </a:ext>
                </a:extLst>
              </a:tr>
              <a:tr h="375271">
                <a:tc>
                  <a:txBody>
                    <a:bodyPr/>
                    <a:lstStyle/>
                    <a:p>
                      <a:pPr indent="127000">
                        <a:lnSpc>
                          <a:spcPct val="110000"/>
                        </a:lnSpc>
                      </a:pPr>
                      <a:r>
                        <a:rPr lang="en-US" sz="1800" kern="100">
                          <a:effectLst/>
                        </a:rPr>
                        <a:t>1</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1800" kern="100">
                          <a:effectLst/>
                        </a:rPr>
                        <a:t>刚刚记忆</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a:effectLst/>
                        </a:rPr>
                        <a:t>100%</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0578024"/>
                  </a:ext>
                </a:extLst>
              </a:tr>
              <a:tr h="375271">
                <a:tc>
                  <a:txBody>
                    <a:bodyPr/>
                    <a:lstStyle/>
                    <a:p>
                      <a:pPr indent="127000">
                        <a:lnSpc>
                          <a:spcPct val="110000"/>
                        </a:lnSpc>
                      </a:pPr>
                      <a:r>
                        <a:rPr lang="en-US" sz="1800" kern="100">
                          <a:effectLst/>
                        </a:rPr>
                        <a:t>2</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dirty="0">
                          <a:effectLst/>
                        </a:rPr>
                        <a:t>20</a:t>
                      </a:r>
                      <a:r>
                        <a:rPr lang="zh-CN" sz="1800" kern="100" dirty="0">
                          <a:effectLst/>
                        </a:rPr>
                        <a:t>分钟后</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a:effectLst/>
                        </a:rPr>
                        <a:t>58.2%</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767525"/>
                  </a:ext>
                </a:extLst>
              </a:tr>
              <a:tr h="375271">
                <a:tc>
                  <a:txBody>
                    <a:bodyPr/>
                    <a:lstStyle/>
                    <a:p>
                      <a:pPr indent="127000">
                        <a:lnSpc>
                          <a:spcPct val="110000"/>
                        </a:lnSpc>
                      </a:pPr>
                      <a:r>
                        <a:rPr lang="en-US" sz="1800" kern="100" dirty="0">
                          <a:effectLst/>
                        </a:rPr>
                        <a:t>3</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dirty="0">
                          <a:effectLst/>
                        </a:rPr>
                        <a:t>1</a:t>
                      </a:r>
                      <a:r>
                        <a:rPr lang="zh-CN" sz="1800" kern="100" dirty="0">
                          <a:effectLst/>
                        </a:rPr>
                        <a:t>个小时后</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a:effectLst/>
                        </a:rPr>
                        <a:t>44.2%</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0888271"/>
                  </a:ext>
                </a:extLst>
              </a:tr>
              <a:tr h="375271">
                <a:tc>
                  <a:txBody>
                    <a:bodyPr/>
                    <a:lstStyle/>
                    <a:p>
                      <a:pPr indent="127000">
                        <a:lnSpc>
                          <a:spcPct val="110000"/>
                        </a:lnSpc>
                      </a:pPr>
                      <a:r>
                        <a:rPr lang="en-US" sz="1800" kern="100">
                          <a:effectLst/>
                        </a:rPr>
                        <a:t>4</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dirty="0">
                          <a:effectLst/>
                        </a:rPr>
                        <a:t>8-9</a:t>
                      </a:r>
                      <a:r>
                        <a:rPr lang="zh-CN" sz="1800" kern="100" dirty="0">
                          <a:effectLst/>
                        </a:rPr>
                        <a:t>小时后</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a:effectLst/>
                        </a:rPr>
                        <a:t>35.8%</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18400724"/>
                  </a:ext>
                </a:extLst>
              </a:tr>
              <a:tr h="375271">
                <a:tc>
                  <a:txBody>
                    <a:bodyPr/>
                    <a:lstStyle/>
                    <a:p>
                      <a:pPr indent="127000">
                        <a:lnSpc>
                          <a:spcPct val="110000"/>
                        </a:lnSpc>
                      </a:pPr>
                      <a:r>
                        <a:rPr lang="en-US" sz="1800" kern="100">
                          <a:effectLst/>
                        </a:rPr>
                        <a:t>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dirty="0">
                          <a:effectLst/>
                        </a:rPr>
                        <a:t>1</a:t>
                      </a:r>
                      <a:r>
                        <a:rPr lang="zh-CN" sz="1800" kern="100" dirty="0">
                          <a:effectLst/>
                        </a:rPr>
                        <a:t>天后</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a:effectLst/>
                        </a:rPr>
                        <a:t>33.7%</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7949939"/>
                  </a:ext>
                </a:extLst>
              </a:tr>
              <a:tr h="375271">
                <a:tc>
                  <a:txBody>
                    <a:bodyPr/>
                    <a:lstStyle/>
                    <a:p>
                      <a:pPr indent="127000">
                        <a:lnSpc>
                          <a:spcPct val="110000"/>
                        </a:lnSpc>
                      </a:pPr>
                      <a:r>
                        <a:rPr lang="en-US" sz="1800" kern="100">
                          <a:effectLst/>
                        </a:rPr>
                        <a:t>6</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a:effectLst/>
                        </a:rPr>
                        <a:t>2</a:t>
                      </a:r>
                      <a:r>
                        <a:rPr lang="zh-CN" sz="1800" kern="100">
                          <a:effectLst/>
                        </a:rPr>
                        <a:t>天后</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dirty="0">
                          <a:effectLst/>
                        </a:rPr>
                        <a:t>27.8%</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550897"/>
                  </a:ext>
                </a:extLst>
              </a:tr>
              <a:tr h="375271">
                <a:tc>
                  <a:txBody>
                    <a:bodyPr/>
                    <a:lstStyle/>
                    <a:p>
                      <a:pPr indent="127000">
                        <a:lnSpc>
                          <a:spcPct val="110000"/>
                        </a:lnSpc>
                      </a:pPr>
                      <a:r>
                        <a:rPr lang="en-US" sz="1800" kern="100">
                          <a:effectLst/>
                        </a:rPr>
                        <a:t>7</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a:effectLst/>
                        </a:rPr>
                        <a:t>6</a:t>
                      </a:r>
                      <a:r>
                        <a:rPr lang="zh-CN" sz="1800" kern="100">
                          <a:effectLst/>
                        </a:rPr>
                        <a:t>天后</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1800" kern="100" dirty="0">
                          <a:effectLst/>
                        </a:rPr>
                        <a:t>25.4%</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923889"/>
                  </a:ext>
                </a:extLst>
              </a:tr>
            </a:tbl>
          </a:graphicData>
        </a:graphic>
      </p:graphicFrame>
    </p:spTree>
    <p:extLst>
      <p:ext uri="{BB962C8B-B14F-4D97-AF65-F5344CB8AC3E}">
        <p14:creationId xmlns:p14="http://schemas.microsoft.com/office/powerpoint/2010/main" val="1318929922"/>
      </p:ext>
    </p:extLst>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
            <a:extLst>
              <a:ext uri="{FF2B5EF4-FFF2-40B4-BE49-F238E27FC236}">
                <a16:creationId xmlns:a16="http://schemas.microsoft.com/office/drawing/2014/main" id="{4FD31285-951F-4B38-A78A-CFE06D7892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016718" y="1844824"/>
            <a:ext cx="5606907" cy="3700491"/>
          </a:xfrm>
          <a:prstGeom prst="rect">
            <a:avLst/>
          </a:prstGeom>
        </p:spPr>
      </p:pic>
      <p:sp>
        <p:nvSpPr>
          <p:cNvPr id="5" name="文本框 4">
            <a:extLst>
              <a:ext uri="{FF2B5EF4-FFF2-40B4-BE49-F238E27FC236}">
                <a16:creationId xmlns:a16="http://schemas.microsoft.com/office/drawing/2014/main" id="{797B7EDE-6CED-4E3B-91B6-3A95755CF710}"/>
              </a:ext>
            </a:extLst>
          </p:cNvPr>
          <p:cNvSpPr txBox="1"/>
          <p:nvPr/>
        </p:nvSpPr>
        <p:spPr>
          <a:xfrm>
            <a:off x="6048994" y="5733256"/>
            <a:ext cx="6122194" cy="634020"/>
          </a:xfrm>
          <a:prstGeom prst="rect">
            <a:avLst/>
          </a:prstGeom>
          <a:noFill/>
        </p:spPr>
        <p:txBody>
          <a:bodyPr wrap="square">
            <a:spAutoFit/>
          </a:bodyPr>
          <a:lstStyle/>
          <a:p>
            <a:pPr indent="1270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4-23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艾宾浩斯记忆遗忘曲线</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1270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（图片来源：</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wranx.com</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圆角矩形 1">
                <a:extLst>
                  <a:ext uri="{FF2B5EF4-FFF2-40B4-BE49-F238E27FC236}">
                    <a16:creationId xmlns:a16="http://schemas.microsoft.com/office/drawing/2014/main" id="{18D59196-4C0F-458D-9338-F524FF0ACAA3}"/>
                  </a:ext>
                </a:extLst>
              </p:cNvPr>
              <p:cNvSpPr/>
              <p:nvPr/>
            </p:nvSpPr>
            <p:spPr>
              <a:xfrm>
                <a:off x="695400" y="1217202"/>
                <a:ext cx="4896544" cy="48245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27000">
                  <a:lnSpc>
                    <a:spcPct val="110000"/>
                  </a:lnSpc>
                </a:pP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艾宾浩斯记忆遗忘曲线</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127000">
                  <a:lnSpc>
                    <a:spcPct val="11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127000">
                  <a:lnSpc>
                    <a:spcPct val="11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以初次记忆为例，初次记忆之后经过了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X</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小时，那么记忆率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y</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可以近似地满足</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127000">
                  <a:lnSpc>
                    <a:spcPct val="11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0.56</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0.06</m:t>
                        </m:r>
                      </m:sup>
                    </m:sSup>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127000">
                  <a:lnSpc>
                    <a:spcPct val="11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例如，如果数据故事的受众记忆的信息量为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，那么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个小时和一天（</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小时）后，记忆信息量的剩余值将分别下降到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0.440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0.337</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127000">
                  <a:lnSpc>
                    <a:spcPct val="110000"/>
                  </a:lnSpc>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艾宾浩斯记忆遗忘曲线表明，在数据故事化，尤其是数据故事的叙述中，将一些重要观点进行“有间隔地重述（而不是连续重述）”的必要性。此外，数据故事的叙述者有时需要针对同一个业务需求，有间隔地重述相同或相似的数据故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圆角矩形 1">
                <a:extLst>
                  <a:ext uri="{FF2B5EF4-FFF2-40B4-BE49-F238E27FC236}">
                    <a16:creationId xmlns:a16="http://schemas.microsoft.com/office/drawing/2014/main" id="{18D59196-4C0F-458D-9338-F524FF0ACAA3}"/>
                  </a:ext>
                </a:extLst>
              </p:cNvPr>
              <p:cNvSpPr>
                <a:spLocks noRot="1" noChangeAspect="1" noMove="1" noResize="1" noEditPoints="1" noAdjustHandles="1" noChangeArrowheads="1" noChangeShapeType="1" noTextEdit="1"/>
              </p:cNvSpPr>
              <p:nvPr/>
            </p:nvSpPr>
            <p:spPr>
              <a:xfrm>
                <a:off x="695400" y="1217202"/>
                <a:ext cx="4896544" cy="4824536"/>
              </a:xfrm>
              <a:prstGeom prst="roundRect">
                <a:avLst/>
              </a:prstGeom>
              <a:blipFill>
                <a:blip r:embed="rId3"/>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914612691"/>
      </p:ext>
    </p:extLst>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BC7A97A-E1E0-4F5D-B9CB-0A2A4BFAF24C}"/>
              </a:ext>
            </a:extLst>
          </p:cNvPr>
          <p:cNvSpPr txBox="1"/>
          <p:nvPr/>
        </p:nvSpPr>
        <p:spPr>
          <a:xfrm>
            <a:off x="2338" y="408839"/>
            <a:ext cx="6122194" cy="460960"/>
          </a:xfrm>
          <a:prstGeom prst="rect">
            <a:avLst/>
          </a:prstGeom>
          <a:noFill/>
        </p:spPr>
        <p:txBody>
          <a:bodyPr wrap="square">
            <a:spAutoFit/>
          </a:bodyPr>
          <a:lstStyle/>
          <a:p>
            <a:pPr>
              <a:lnSpc>
                <a:spcPct val="150000"/>
              </a:lnSpc>
              <a:spcBef>
                <a:spcPts val="600"/>
              </a:spcBef>
              <a:spcAft>
                <a:spcPts val="600"/>
              </a:spcAft>
            </a:pPr>
            <a:r>
              <a:rPr lang="zh-CN" altLang="zh-CN" b="1" kern="100" dirty="0">
                <a:solidFill>
                  <a:schemeClr val="tx2"/>
                </a:solidFill>
                <a:latin typeface="等线" panose="02010600030101010101" pitchFamily="2" charset="-122"/>
                <a:ea typeface="仿宋" panose="02010609060101010101" pitchFamily="49" charset="-122"/>
              </a:rPr>
              <a:t>（</a:t>
            </a:r>
            <a:r>
              <a:rPr lang="en-US" altLang="zh-CN" b="1" kern="100" dirty="0">
                <a:solidFill>
                  <a:schemeClr val="tx2"/>
                </a:solidFill>
                <a:latin typeface="等线" panose="02010600030101010101" pitchFamily="2" charset="-122"/>
                <a:ea typeface="仿宋" panose="02010609060101010101" pitchFamily="49" charset="-122"/>
              </a:rPr>
              <a:t>5</a:t>
            </a:r>
            <a:r>
              <a:rPr lang="zh-CN" altLang="zh-CN" b="1" kern="100" dirty="0">
                <a:solidFill>
                  <a:schemeClr val="tx2"/>
                </a:solidFill>
                <a:latin typeface="等线" panose="02010600030101010101" pitchFamily="2" charset="-122"/>
                <a:ea typeface="仿宋" panose="02010609060101010101" pitchFamily="49" charset="-122"/>
              </a:rPr>
              <a:t>）感知与理解</a:t>
            </a:r>
          </a:p>
        </p:txBody>
      </p:sp>
      <p:pic>
        <p:nvPicPr>
          <p:cNvPr id="4" name="pic">
            <a:extLst>
              <a:ext uri="{FF2B5EF4-FFF2-40B4-BE49-F238E27FC236}">
                <a16:creationId xmlns:a16="http://schemas.microsoft.com/office/drawing/2014/main" id="{48937B21-066C-42F9-929D-413AE90B34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253620" y="2169362"/>
            <a:ext cx="5621421" cy="3346591"/>
          </a:xfrm>
          <a:prstGeom prst="rect">
            <a:avLst/>
          </a:prstGeom>
        </p:spPr>
      </p:pic>
      <p:sp>
        <p:nvSpPr>
          <p:cNvPr id="6" name="文本框 5">
            <a:extLst>
              <a:ext uri="{FF2B5EF4-FFF2-40B4-BE49-F238E27FC236}">
                <a16:creationId xmlns:a16="http://schemas.microsoft.com/office/drawing/2014/main" id="{47E848B7-E598-4634-993E-9229F9F2313D}"/>
              </a:ext>
            </a:extLst>
          </p:cNvPr>
          <p:cNvSpPr txBox="1"/>
          <p:nvPr/>
        </p:nvSpPr>
        <p:spPr>
          <a:xfrm>
            <a:off x="6888088" y="5373216"/>
            <a:ext cx="4680520" cy="634020"/>
          </a:xfrm>
          <a:prstGeom prst="rect">
            <a:avLst/>
          </a:prstGeom>
          <a:noFill/>
        </p:spPr>
        <p:txBody>
          <a:bodyPr wrap="square">
            <a:spAutoFit/>
          </a:bodyPr>
          <a:lstStyle/>
          <a:p>
            <a:pPr indent="1270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4-24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格式塔分组原则</a:t>
            </a:r>
            <a:r>
              <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Gestalt lows</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127000" algn="ctr">
              <a:lnSpc>
                <a:spcPct val="110000"/>
              </a:lnSpc>
            </a:pP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图片来源：</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Mariana WA</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2021)</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EBC108C-A0D8-40B0-82A1-0D954A341295}"/>
              </a:ext>
            </a:extLst>
          </p:cNvPr>
          <p:cNvSpPr txBox="1"/>
          <p:nvPr/>
        </p:nvSpPr>
        <p:spPr>
          <a:xfrm>
            <a:off x="318903" y="1052736"/>
            <a:ext cx="5777097" cy="5221301"/>
          </a:xfrm>
          <a:prstGeom prst="rect">
            <a:avLst/>
          </a:prstGeom>
          <a:noFill/>
        </p:spPr>
        <p:txBody>
          <a:bodyPr wrap="square">
            <a:spAutoFit/>
          </a:bodyPr>
          <a:lstStyle/>
          <a:p>
            <a:pPr marL="342900" lvl="0" indent="-342900">
              <a:lnSpc>
                <a:spcPct val="110000"/>
              </a:lnSpc>
              <a:buFont typeface="Wingdings" panose="05000000000000000000" pitchFamily="2" charset="2"/>
              <a:buChar char=""/>
            </a:pP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邻近原则</a:t>
            </a:r>
            <a:r>
              <a:rPr lang="en-US"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(Proximity)</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：接近或邻近的物体会被认为是一个整体。</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10000"/>
              </a:lnSpc>
              <a:buFont typeface="Wingdings" panose="05000000000000000000" pitchFamily="2" charset="2"/>
              <a:buChar char=""/>
            </a:pP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相似原则</a:t>
            </a:r>
            <a:r>
              <a:rPr lang="en-US"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(Similarity)</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：刺激物的形状、大小、颜色、强度等物理属性方面比较相似时，这些刺激物就容易被组织起来而构成一个整体。</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10000"/>
              </a:lnSpc>
              <a:buFont typeface="Wingdings" panose="05000000000000000000" pitchFamily="2" charset="2"/>
              <a:buChar char=""/>
            </a:pP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连续性原则</a:t>
            </a:r>
            <a:r>
              <a:rPr lang="en-US"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(Continuity)</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：如果一个图形的某些部分可以被看作是连接在一起的，那么这些部分就相对容易被受众认知为一个整体。</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10000"/>
              </a:lnSpc>
              <a:buFont typeface="Wingdings" panose="05000000000000000000" pitchFamily="2" charset="2"/>
              <a:buChar char=""/>
            </a:pP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闭合原则</a:t>
            </a:r>
            <a:r>
              <a:rPr lang="en-US"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(Closure)</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：有些图形是一个没有闭合的残缺的图形，但主体有一种使其闭合的倾向，即主体能自行填补缺口而把其知觉为一个整体。</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10000"/>
              </a:lnSpc>
              <a:buFont typeface="Wingdings" panose="05000000000000000000" pitchFamily="2" charset="2"/>
              <a:buChar char=""/>
            </a:pP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共向原则</a:t>
            </a:r>
            <a:r>
              <a:rPr lang="en-US"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(Common fate)</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：如果一个对象中的一部分都向共同的方向去运动，那这些共同移动的部分就易被感知为一个整体。</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10000"/>
              </a:lnSpc>
              <a:buFont typeface="Wingdings" panose="05000000000000000000" pitchFamily="2" charset="2"/>
              <a:buChar char=""/>
            </a:pP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对称原则（</a:t>
            </a:r>
            <a:r>
              <a:rPr lang="en-US"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Symmetry</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）：平衡的、对称的图形</a:t>
            </a:r>
            <a:r>
              <a:rPr lang="en-US"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与非对称图形相比</a:t>
            </a:r>
            <a:r>
              <a:rPr lang="en-US"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更加容易组织在一起被知觉为一个整体。</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10000"/>
              </a:lnSpc>
              <a:buFont typeface="Wingdings" panose="05000000000000000000" pitchFamily="2" charset="2"/>
              <a:buChar char=""/>
            </a:pP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熟悉原则（</a:t>
            </a:r>
            <a:r>
              <a:rPr lang="en-US"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Familiarity</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）。人们对一个复杂对象进行知觉时，只要没有特定的要求，就会常常倾向于把对象看作是有组织的简单的规则图形。</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93880622"/>
      </p:ext>
    </p:extLst>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79D64A4-D5F8-4BD8-9A2C-DA117C4CC08B}"/>
              </a:ext>
            </a:extLst>
          </p:cNvPr>
          <p:cNvSpPr txBox="1"/>
          <p:nvPr/>
        </p:nvSpPr>
        <p:spPr>
          <a:xfrm>
            <a:off x="407368" y="692696"/>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4.2.3.</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认知科学的应用</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33336FE-2C20-4195-A6CD-4A3CD218D2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5756" y="1628800"/>
            <a:ext cx="2751581" cy="2751581"/>
          </a:xfrm>
          <a:prstGeom prst="rect">
            <a:avLst/>
          </a:prstGeom>
          <a:noFill/>
          <a:ln>
            <a:noFill/>
          </a:ln>
        </p:spPr>
      </p:pic>
      <p:pic>
        <p:nvPicPr>
          <p:cNvPr id="5" name="图片 4">
            <a:extLst>
              <a:ext uri="{FF2B5EF4-FFF2-40B4-BE49-F238E27FC236}">
                <a16:creationId xmlns:a16="http://schemas.microsoft.com/office/drawing/2014/main" id="{09780F4A-4AEE-4348-9A2C-56686B1E27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3909" y="1003440"/>
            <a:ext cx="4328965" cy="4328965"/>
          </a:xfrm>
          <a:prstGeom prst="rect">
            <a:avLst/>
          </a:prstGeom>
          <a:noFill/>
          <a:ln>
            <a:noFill/>
          </a:ln>
        </p:spPr>
      </p:pic>
      <p:sp>
        <p:nvSpPr>
          <p:cNvPr id="7" name="文本框 6">
            <a:extLst>
              <a:ext uri="{FF2B5EF4-FFF2-40B4-BE49-F238E27FC236}">
                <a16:creationId xmlns:a16="http://schemas.microsoft.com/office/drawing/2014/main" id="{7BF3F621-582A-4912-B0A3-6732812E24A1}"/>
              </a:ext>
            </a:extLst>
          </p:cNvPr>
          <p:cNvSpPr txBox="1"/>
          <p:nvPr/>
        </p:nvSpPr>
        <p:spPr>
          <a:xfrm>
            <a:off x="2847307" y="5040270"/>
            <a:ext cx="6122194"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4-25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格式塔分组原则的示例</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05017513"/>
      </p:ext>
    </p:extLst>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a:t>4.3 </a:t>
            </a:r>
            <a:r>
              <a:rPr lang="zh-CN" altLang="en-US" sz="4800" dirty="0"/>
              <a:t>数据可视化</a:t>
            </a:r>
          </a:p>
        </p:txBody>
      </p:sp>
      <p:sp>
        <p:nvSpPr>
          <p:cNvPr id="7" name="副标题 6"/>
          <p:cNvSpPr>
            <a:spLocks noGrp="1"/>
          </p:cNvSpPr>
          <p:nvPr>
            <p:ph type="subTitle" idx="1"/>
          </p:nvPr>
        </p:nvSpPr>
        <p:spPr>
          <a:xfrm>
            <a:off x="3935760" y="4077072"/>
            <a:ext cx="4320480" cy="1752600"/>
          </a:xfrm>
        </p:spPr>
        <p:txBody>
          <a:bodyPr/>
          <a:lstStyle/>
          <a:p>
            <a:r>
              <a:rPr lang="en-US" altLang="zh-CN" sz="2000" dirty="0">
                <a:solidFill>
                  <a:schemeClr val="bg1">
                    <a:lumMod val="50000"/>
                  </a:schemeClr>
                </a:solidFill>
              </a:rPr>
              <a:t>▲ 4.2  </a:t>
            </a:r>
            <a:r>
              <a:rPr lang="zh-CN" altLang="en-US" sz="2000" dirty="0">
                <a:solidFill>
                  <a:schemeClr val="bg1">
                    <a:lumMod val="50000"/>
                  </a:schemeClr>
                </a:solidFill>
              </a:rPr>
              <a:t>认知科学</a:t>
            </a:r>
            <a:endParaRPr lang="en-US" altLang="zh-CN" sz="2000" dirty="0">
              <a:solidFill>
                <a:schemeClr val="bg1">
                  <a:lumMod val="50000"/>
                </a:schemeClr>
              </a:solidFill>
            </a:endParaRPr>
          </a:p>
          <a:p>
            <a:r>
              <a:rPr lang="en-US" altLang="zh-CN" sz="2000" dirty="0"/>
              <a:t>▼ 4.4  </a:t>
            </a:r>
            <a:r>
              <a:rPr lang="zh-CN" altLang="en-US" sz="2000" dirty="0"/>
              <a:t>可解释性机器学习</a:t>
            </a:r>
          </a:p>
        </p:txBody>
      </p:sp>
    </p:spTree>
    <p:extLst>
      <p:ext uri="{BB962C8B-B14F-4D97-AF65-F5344CB8AC3E}">
        <p14:creationId xmlns:p14="http://schemas.microsoft.com/office/powerpoint/2010/main" val="957259475"/>
      </p:ext>
    </p:extLst>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FAFEC9F1-1949-4654-9D6B-AFB736EE9B4D}"/>
              </a:ext>
            </a:extLst>
          </p:cNvPr>
          <p:cNvSpPr>
            <a:spLocks noGrp="1"/>
          </p:cNvSpPr>
          <p:nvPr>
            <p:ph type="body" sz="quarter" idx="13"/>
          </p:nvPr>
        </p:nvSpPr>
        <p:spPr/>
        <p:txBody>
          <a:bodyPr/>
          <a:lstStyle/>
          <a:p>
            <a:r>
              <a:rPr lang="zh-CN" altLang="en-US" dirty="0"/>
              <a:t>第</a:t>
            </a:r>
            <a:r>
              <a:rPr lang="en-US" altLang="zh-CN" dirty="0"/>
              <a:t>4</a:t>
            </a:r>
            <a:r>
              <a:rPr lang="zh-CN" altLang="en-US" dirty="0"/>
              <a:t>章 数据故事化的理论基础</a:t>
            </a:r>
          </a:p>
        </p:txBody>
      </p:sp>
      <p:sp>
        <p:nvSpPr>
          <p:cNvPr id="5" name="文本占位符 4">
            <a:extLst>
              <a:ext uri="{FF2B5EF4-FFF2-40B4-BE49-F238E27FC236}">
                <a16:creationId xmlns:a16="http://schemas.microsoft.com/office/drawing/2014/main" id="{B6013789-A7FC-44E0-9865-E2921A05CD59}"/>
              </a:ext>
            </a:extLst>
          </p:cNvPr>
          <p:cNvSpPr>
            <a:spLocks noGrp="1"/>
          </p:cNvSpPr>
          <p:nvPr>
            <p:ph type="body" sz="quarter" idx="4294967295"/>
          </p:nvPr>
        </p:nvSpPr>
        <p:spPr>
          <a:xfrm>
            <a:off x="4511824" y="980728"/>
            <a:ext cx="2178923" cy="260648"/>
          </a:xfrm>
          <a:prstGeom prst="rect">
            <a:avLst/>
          </a:prstGeom>
        </p:spPr>
        <p:txBody>
          <a:bodyPr/>
          <a:lstStyle/>
          <a:p>
            <a:endParaRPr lang="zh-CN" altLang="en-US"/>
          </a:p>
        </p:txBody>
      </p:sp>
      <p:pic>
        <p:nvPicPr>
          <p:cNvPr id="8" name="图片 7">
            <a:extLst>
              <a:ext uri="{FF2B5EF4-FFF2-40B4-BE49-F238E27FC236}">
                <a16:creationId xmlns:a16="http://schemas.microsoft.com/office/drawing/2014/main" id="{1A91394A-A596-44D7-BEE7-FF6A4059A899}"/>
              </a:ext>
            </a:extLst>
          </p:cNvPr>
          <p:cNvPicPr>
            <a:picLocks noChangeAspect="1"/>
          </p:cNvPicPr>
          <p:nvPr/>
        </p:nvPicPr>
        <p:blipFill>
          <a:blip r:embed="rId2"/>
          <a:stretch>
            <a:fillRect/>
          </a:stretch>
        </p:blipFill>
        <p:spPr>
          <a:xfrm>
            <a:off x="337236" y="476671"/>
            <a:ext cx="6983134" cy="5287807"/>
          </a:xfrm>
          <a:prstGeom prst="rect">
            <a:avLst/>
          </a:prstGeom>
        </p:spPr>
      </p:pic>
      <p:sp>
        <p:nvSpPr>
          <p:cNvPr id="9" name="圆角矩形 1">
            <a:extLst>
              <a:ext uri="{FF2B5EF4-FFF2-40B4-BE49-F238E27FC236}">
                <a16:creationId xmlns:a16="http://schemas.microsoft.com/office/drawing/2014/main" id="{2E661D50-A460-420C-9EA7-F451161E97FA}"/>
              </a:ext>
            </a:extLst>
          </p:cNvPr>
          <p:cNvSpPr/>
          <p:nvPr/>
        </p:nvSpPr>
        <p:spPr>
          <a:xfrm>
            <a:off x="7896200" y="3080698"/>
            <a:ext cx="3958565" cy="316835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Times New Roman" panose="02020603050405020304" pitchFamily="18" charset="0"/>
                <a:cs typeface="Times New Roman" panose="02020603050405020304" pitchFamily="18" charset="0"/>
              </a:rPr>
              <a:t>传统故事是文学和艺术的范畴，而数据故事是科学和工程的范畴。</a:t>
            </a:r>
          </a:p>
          <a:p>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朝乐门（本书作者）</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也许，故事只是有灵魂的数据</a:t>
            </a:r>
            <a:r>
              <a:rPr lang="en-US" altLang="zh-CN" dirty="0">
                <a:latin typeface="Times New Roman" panose="02020603050405020304" pitchFamily="18" charset="0"/>
                <a:cs typeface="Times New Roman" panose="02020603050405020304" pitchFamily="18" charset="0"/>
              </a:rPr>
              <a:t>(Maybe stories are just data with a soul) </a:t>
            </a: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Brené</a:t>
            </a:r>
            <a:r>
              <a:rPr lang="en-US" altLang="zh-CN" dirty="0">
                <a:latin typeface="Times New Roman" panose="02020603050405020304" pitchFamily="18" charset="0"/>
                <a:cs typeface="Times New Roman" panose="02020603050405020304" pitchFamily="18" charset="0"/>
              </a:rPr>
              <a:t> Brown</a:t>
            </a:r>
          </a:p>
        </p:txBody>
      </p:sp>
      <p:sp>
        <p:nvSpPr>
          <p:cNvPr id="11" name="文本框 10">
            <a:extLst>
              <a:ext uri="{FF2B5EF4-FFF2-40B4-BE49-F238E27FC236}">
                <a16:creationId xmlns:a16="http://schemas.microsoft.com/office/drawing/2014/main" id="{9408C338-F7D5-4C32-9963-6D7CCA7C936D}"/>
              </a:ext>
            </a:extLst>
          </p:cNvPr>
          <p:cNvSpPr txBox="1"/>
          <p:nvPr/>
        </p:nvSpPr>
        <p:spPr>
          <a:xfrm>
            <a:off x="1518994" y="5871190"/>
            <a:ext cx="6111814" cy="377860"/>
          </a:xfrm>
          <a:prstGeom prst="rect">
            <a:avLst/>
          </a:prstGeom>
          <a:noFill/>
        </p:spPr>
        <p:txBody>
          <a:bodyPr wrap="square">
            <a:spAutoFit/>
          </a:bodyPr>
          <a:lstStyle/>
          <a:p>
            <a:pPr indent="127000" algn="ctr">
              <a:lnSpc>
                <a:spcPct val="110000"/>
              </a:lnSpc>
            </a:pP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4-1 </a:t>
            </a: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数据故事化的理论基础</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37085568"/>
      </p:ext>
    </p:extLst>
  </p:cSld>
  <p:clrMapOvr>
    <a:masterClrMapping/>
  </p:clrMapOvr>
  <p:transition>
    <p:blinds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DC0BCEF-B1FC-48D3-A3B4-26AC5E2002A7}"/>
              </a:ext>
            </a:extLst>
          </p:cNvPr>
          <p:cNvSpPr txBox="1"/>
          <p:nvPr/>
        </p:nvSpPr>
        <p:spPr>
          <a:xfrm>
            <a:off x="479376" y="692696"/>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4.3.1.</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与数据故事的联系</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4" name="图片 3" descr="图示, 维恩图&#10;&#10;描述已自动生成">
            <a:extLst>
              <a:ext uri="{FF2B5EF4-FFF2-40B4-BE49-F238E27FC236}">
                <a16:creationId xmlns:a16="http://schemas.microsoft.com/office/drawing/2014/main" id="{3A3BACC9-75B2-4478-93D5-12802AE91D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7283" y="1090716"/>
            <a:ext cx="6839331" cy="2905924"/>
          </a:xfrm>
          <a:prstGeom prst="rect">
            <a:avLst/>
          </a:prstGeom>
        </p:spPr>
      </p:pic>
      <p:sp>
        <p:nvSpPr>
          <p:cNvPr id="6" name="文本框 5">
            <a:extLst>
              <a:ext uri="{FF2B5EF4-FFF2-40B4-BE49-F238E27FC236}">
                <a16:creationId xmlns:a16="http://schemas.microsoft.com/office/drawing/2014/main" id="{4644E3C1-1A4D-4383-BAA5-D6A5B5DF12C5}"/>
              </a:ext>
            </a:extLst>
          </p:cNvPr>
          <p:cNvSpPr txBox="1"/>
          <p:nvPr/>
        </p:nvSpPr>
        <p:spPr>
          <a:xfrm>
            <a:off x="2567608" y="4158788"/>
            <a:ext cx="6122194"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 </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4-26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数据的可视化和故事化的区别和联系</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圆角矩形 1">
            <a:extLst>
              <a:ext uri="{FF2B5EF4-FFF2-40B4-BE49-F238E27FC236}">
                <a16:creationId xmlns:a16="http://schemas.microsoft.com/office/drawing/2014/main" id="{26C7604A-5C04-4A69-88AC-9E85D5D09401}"/>
              </a:ext>
            </a:extLst>
          </p:cNvPr>
          <p:cNvSpPr/>
          <p:nvPr/>
        </p:nvSpPr>
        <p:spPr>
          <a:xfrm>
            <a:off x="1055440" y="5013176"/>
            <a:ext cx="10297144" cy="115212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03200">
              <a:lnSpc>
                <a:spcPct val="115000"/>
              </a:lnSpc>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一张图的最大意义在于让我们注意到了从未看到的东西（</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The greatest value of a picture is when it forces us to notice what we never expected to see. </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03200">
              <a:lnSpc>
                <a:spcPct val="115000"/>
              </a:lnSpc>
            </a:pP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John Tukey</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（美国著名数学家）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49025048"/>
      </p:ext>
    </p:extLst>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925B354-17E8-4128-BD86-877A7BD4764C}"/>
              </a:ext>
            </a:extLst>
          </p:cNvPr>
          <p:cNvSpPr txBox="1"/>
          <p:nvPr/>
        </p:nvSpPr>
        <p:spPr>
          <a:xfrm>
            <a:off x="263352" y="679370"/>
            <a:ext cx="6122194" cy="381066"/>
          </a:xfrm>
          <a:prstGeom prst="rect">
            <a:avLst/>
          </a:prstGeom>
          <a:noFill/>
        </p:spPr>
        <p:txBody>
          <a:bodyPr wrap="square">
            <a:spAutoFit/>
          </a:bodyPr>
          <a:lstStyle/>
          <a:p>
            <a:pPr>
              <a:lnSpc>
                <a:spcPct val="110000"/>
              </a:lnSpc>
            </a:pPr>
            <a:r>
              <a:rPr lang="en-US" altLang="zh-CN" sz="1800" b="1" kern="10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4.3.2 </a:t>
            </a:r>
            <a:r>
              <a:rPr lang="zh-CN" altLang="zh-CN" sz="1800" b="1" kern="10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可视化的理论与方法</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0C648609-B2D7-4C1C-B19F-D735DDDCCFA9}"/>
              </a:ext>
            </a:extLst>
          </p:cNvPr>
          <p:cNvSpPr txBox="1"/>
          <p:nvPr/>
        </p:nvSpPr>
        <p:spPr>
          <a:xfrm>
            <a:off x="911424" y="1916832"/>
            <a:ext cx="7369671" cy="3962495"/>
          </a:xfrm>
          <a:prstGeom prst="rect">
            <a:avLst/>
          </a:prstGeom>
          <a:noFill/>
        </p:spPr>
        <p:txBody>
          <a:bodyPr wrap="square">
            <a:spAutoFit/>
          </a:bodyPr>
          <a:lstStyle/>
          <a:p>
            <a:pPr indent="267970" algn="just">
              <a:lnSpc>
                <a:spcPct val="115000"/>
              </a:lnSpc>
            </a:pPr>
            <a:r>
              <a:rPr lang="zh-CN" altLang="zh-CN" sz="1600" b="1"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600" b="1"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zh-CN" sz="1600" b="1" kern="100" dirty="0">
                <a:effectLst/>
                <a:latin typeface="等线" panose="02010600030101010101" pitchFamily="2" charset="-122"/>
                <a:ea typeface="宋体" panose="02010600030101010101" pitchFamily="2" charset="-122"/>
                <a:cs typeface="Times New Roman" panose="02020603050405020304" pitchFamily="18" charset="0"/>
              </a:rPr>
              <a:t>）科学可视化（</a:t>
            </a:r>
            <a:r>
              <a:rPr lang="en-US" altLang="zh-CN" sz="1600" b="1" kern="100" dirty="0">
                <a:effectLst/>
                <a:latin typeface="等线" panose="02010600030101010101" pitchFamily="2" charset="-122"/>
                <a:ea typeface="宋体" panose="02010600030101010101" pitchFamily="2" charset="-122"/>
                <a:cs typeface="Times New Roman" panose="02020603050405020304" pitchFamily="18" charset="0"/>
              </a:rPr>
              <a:t>Scientific Visualization</a:t>
            </a:r>
            <a:r>
              <a:rPr lang="zh-CN" altLang="zh-CN" sz="1600" b="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可视化领域最早出现的，也是最为成熟的一个研究领域。通常，科学可视化主要面向自然科学，尤其是地理、物理、化学、医学、生物学、气象气候、航空航天等学科领域。通常，科学可视化的规范化、标准化程度较高，不同设计者对同一个数据的可视化方法和结果应基本相同。</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7970">
              <a:lnSpc>
                <a:spcPct val="110000"/>
              </a:lnSpc>
            </a:pPr>
            <a:r>
              <a:rPr lang="zh-CN" altLang="zh-CN" sz="1600" b="1"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600" b="1" kern="100" dirty="0">
                <a:effectLst/>
                <a:latin typeface="等线" panose="02010600030101010101" pitchFamily="2" charset="-122"/>
                <a:ea typeface="宋体" panose="02010600030101010101" pitchFamily="2" charset="-122"/>
                <a:cs typeface="Times New Roman" panose="02020603050405020304" pitchFamily="18" charset="0"/>
              </a:rPr>
              <a:t>2</a:t>
            </a:r>
            <a:r>
              <a:rPr lang="zh-CN" altLang="zh-CN" sz="1600" b="1" kern="100" dirty="0">
                <a:effectLst/>
                <a:latin typeface="等线" panose="02010600030101010101" pitchFamily="2" charset="-122"/>
                <a:ea typeface="宋体" panose="02010600030101010101" pitchFamily="2" charset="-122"/>
                <a:cs typeface="Times New Roman" panose="02020603050405020304" pitchFamily="18" charset="0"/>
              </a:rPr>
              <a:t>）信息可视化（</a:t>
            </a:r>
            <a:r>
              <a:rPr lang="en-US" altLang="zh-CN" sz="1600" b="1" kern="100" dirty="0">
                <a:effectLst/>
                <a:latin typeface="等线" panose="02010600030101010101" pitchFamily="2" charset="-122"/>
                <a:ea typeface="宋体" panose="02010600030101010101" pitchFamily="2" charset="-122"/>
                <a:cs typeface="Times New Roman" panose="02020603050405020304" pitchFamily="18" charset="0"/>
              </a:rPr>
              <a:t>Information Visualization</a:t>
            </a:r>
            <a:r>
              <a:rPr lang="zh-CN" altLang="zh-CN" sz="1600" b="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与科学可视化相比，信息可视化更关注抽象且应用层次的可视化问题，一般具有具体问题导向。通常，信息可视化的个性化程度较高，不同设计者对同一个信息的可视化方法和结果可能不一样。根据可视化对象的不同，信息可视化可归为多个方向，如时空数据可视化、数据库及数据仓库的可视化、文本信息的可视化、多媒体或富媒体数据的可视化等。图</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4-26 </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给出了催泪瓦斯和胡椒喷雾的信息可视化。</a:t>
            </a:r>
            <a:r>
              <a:rPr lang="en-US" altLang="zh-CN" sz="16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7970" algn="just">
              <a:lnSpc>
                <a:spcPct val="115000"/>
              </a:lnSpc>
            </a:pPr>
            <a:r>
              <a:rPr lang="zh-CN" altLang="zh-CN" sz="1600" b="1"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600" b="1" kern="100" dirty="0">
                <a:effectLst/>
                <a:latin typeface="等线" panose="02010600030101010101" pitchFamily="2" charset="-122"/>
                <a:ea typeface="宋体" panose="02010600030101010101" pitchFamily="2" charset="-122"/>
                <a:cs typeface="Times New Roman" panose="02020603050405020304" pitchFamily="18" charset="0"/>
              </a:rPr>
              <a:t>3</a:t>
            </a:r>
            <a:r>
              <a:rPr lang="zh-CN" altLang="zh-CN" sz="1600" b="1" kern="100" dirty="0">
                <a:effectLst/>
                <a:latin typeface="等线" panose="02010600030101010101" pitchFamily="2" charset="-122"/>
                <a:ea typeface="宋体" panose="02010600030101010101" pitchFamily="2" charset="-122"/>
                <a:cs typeface="Times New Roman" panose="02020603050405020304" pitchFamily="18" charset="0"/>
              </a:rPr>
              <a:t>）可视分析学（</a:t>
            </a:r>
            <a:r>
              <a:rPr lang="en-US" altLang="zh-CN" sz="1600" b="1" kern="100" dirty="0">
                <a:effectLst/>
                <a:latin typeface="等线" panose="02010600030101010101" pitchFamily="2" charset="-122"/>
                <a:ea typeface="宋体" panose="02010600030101010101" pitchFamily="2" charset="-122"/>
                <a:cs typeface="Times New Roman" panose="02020603050405020304" pitchFamily="18" charset="0"/>
              </a:rPr>
              <a:t>Visual Analytics</a:t>
            </a:r>
            <a:r>
              <a:rPr lang="zh-CN" altLang="zh-CN" sz="1600" b="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：科学可视化和信息可视化理论的进一步演变以及与其他学科相互交融发展之后的结果。在数据科学中，通常采用数据可视化的广义定义方法，并以可视分析学为主要理论基础。</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圆角矩形 1">
            <a:extLst>
              <a:ext uri="{FF2B5EF4-FFF2-40B4-BE49-F238E27FC236}">
                <a16:creationId xmlns:a16="http://schemas.microsoft.com/office/drawing/2014/main" id="{70015F39-4335-428C-AA4F-5E949E3699D8}"/>
              </a:ext>
            </a:extLst>
          </p:cNvPr>
          <p:cNvSpPr/>
          <p:nvPr/>
        </p:nvSpPr>
        <p:spPr>
          <a:xfrm>
            <a:off x="9048328" y="2851543"/>
            <a:ext cx="2232248" cy="302433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nSpc>
                <a:spcPct val="11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根据可视化对象的不同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信息可视化可归为多个方向</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如时空数据可视</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化、数据库及数据仓库的可视化、文本信息的可视化、多媒体或富媒体数据的可视化等。</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C91B5D1-10B2-4220-9BD7-7F994DC345B9}"/>
              </a:ext>
            </a:extLst>
          </p:cNvPr>
          <p:cNvSpPr txBox="1"/>
          <p:nvPr/>
        </p:nvSpPr>
        <p:spPr>
          <a:xfrm>
            <a:off x="407368" y="1258154"/>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effectLst/>
                <a:latin typeface="等线" panose="02010600030101010101" pitchFamily="2" charset="-122"/>
                <a:ea typeface="仿宋" panose="02010609060101010101" pitchFamily="49" charset="-122"/>
              </a:rPr>
              <a:t>（</a:t>
            </a:r>
            <a:r>
              <a:rPr lang="en-US" altLang="zh-CN" sz="1800" b="1" kern="100" dirty="0">
                <a:effectLst/>
                <a:latin typeface="等线" panose="02010600030101010101" pitchFamily="2" charset="-122"/>
                <a:ea typeface="等线" panose="02010600030101010101" pitchFamily="2" charset="-122"/>
              </a:rPr>
              <a:t>1</a:t>
            </a:r>
            <a:r>
              <a:rPr lang="zh-CN" altLang="zh-CN" sz="1800" b="1" kern="100" dirty="0">
                <a:effectLst/>
                <a:latin typeface="等线" panose="02010600030101010101" pitchFamily="2" charset="-122"/>
                <a:ea typeface="仿宋" panose="02010609060101010101" pitchFamily="49" charset="-122"/>
              </a:rPr>
              <a:t>）可视化的类型</a:t>
            </a:r>
            <a:endParaRPr lang="zh-CN" altLang="zh-CN" sz="1800" b="1" kern="100" dirty="0">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610590792"/>
      </p:ext>
    </p:extLst>
  </p:cSld>
  <p:clrMapOvr>
    <a:masterClrMapping/>
  </p:clrMapOvr>
  <p:transition>
    <p:blinds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6F7645F-64E1-4BB2-9DE2-42E18CE63AB0}"/>
              </a:ext>
            </a:extLst>
          </p:cNvPr>
          <p:cNvSpPr txBox="1"/>
          <p:nvPr/>
        </p:nvSpPr>
        <p:spPr>
          <a:xfrm>
            <a:off x="263352" y="679370"/>
            <a:ext cx="6122194" cy="381066"/>
          </a:xfrm>
          <a:prstGeom prst="rect">
            <a:avLst/>
          </a:prstGeom>
          <a:noFill/>
        </p:spPr>
        <p:txBody>
          <a:bodyPr wrap="square">
            <a:spAutoFit/>
          </a:bodyPr>
          <a:lstStyle/>
          <a:p>
            <a:pPr>
              <a:lnSpc>
                <a:spcPct val="110000"/>
              </a:lnSpc>
            </a:pPr>
            <a:r>
              <a:rPr lang="en-US" altLang="zh-CN" sz="1800" b="1" kern="10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4.3.2 </a:t>
            </a:r>
            <a:r>
              <a:rPr lang="zh-CN" altLang="zh-CN" sz="1800" b="1" kern="10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可视化的理论与方法</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09862B4D-CEB4-4248-9A5D-EC318FD632F0}"/>
              </a:ext>
            </a:extLst>
          </p:cNvPr>
          <p:cNvSpPr txBox="1"/>
          <p:nvPr/>
        </p:nvSpPr>
        <p:spPr>
          <a:xfrm>
            <a:off x="407368" y="1196752"/>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effectLst/>
                <a:latin typeface="等线" panose="02010600030101010101" pitchFamily="2" charset="-122"/>
                <a:ea typeface="仿宋" panose="02010609060101010101" pitchFamily="49" charset="-122"/>
              </a:rPr>
              <a:t>（</a:t>
            </a:r>
            <a:r>
              <a:rPr lang="en-US" altLang="zh-CN" sz="1800" b="1" kern="100" dirty="0">
                <a:effectLst/>
                <a:latin typeface="等线" panose="02010600030101010101" pitchFamily="2" charset="-122"/>
                <a:ea typeface="等线" panose="02010600030101010101" pitchFamily="2" charset="-122"/>
              </a:rPr>
              <a:t>2</a:t>
            </a:r>
            <a:r>
              <a:rPr lang="zh-CN" altLang="zh-CN" sz="1800" b="1" kern="100" dirty="0">
                <a:effectLst/>
                <a:latin typeface="等线" panose="02010600030101010101" pitchFamily="2" charset="-122"/>
                <a:ea typeface="仿宋" panose="02010609060101010101" pitchFamily="49" charset="-122"/>
              </a:rPr>
              <a:t>）可视化方法论</a:t>
            </a:r>
            <a:endParaRPr lang="zh-CN" altLang="zh-CN" sz="1800" b="1" kern="100" dirty="0">
              <a:effectLst/>
              <a:latin typeface="等线" panose="02010600030101010101" pitchFamily="2" charset="-122"/>
              <a:ea typeface="等线" panose="02010600030101010101" pitchFamily="2" charset="-122"/>
            </a:endParaRPr>
          </a:p>
        </p:txBody>
      </p:sp>
      <p:pic>
        <p:nvPicPr>
          <p:cNvPr id="5" name="图片 4" descr="图表, 漏斗图&#10;&#10;描述已自动生成">
            <a:extLst>
              <a:ext uri="{FF2B5EF4-FFF2-40B4-BE49-F238E27FC236}">
                <a16:creationId xmlns:a16="http://schemas.microsoft.com/office/drawing/2014/main" id="{A677FCF6-22C6-49C0-BA20-B244080911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52" y="2069334"/>
            <a:ext cx="6034061" cy="2765365"/>
          </a:xfrm>
          <a:prstGeom prst="rect">
            <a:avLst/>
          </a:prstGeom>
        </p:spPr>
      </p:pic>
      <p:sp>
        <p:nvSpPr>
          <p:cNvPr id="7" name="文本框 6">
            <a:extLst>
              <a:ext uri="{FF2B5EF4-FFF2-40B4-BE49-F238E27FC236}">
                <a16:creationId xmlns:a16="http://schemas.microsoft.com/office/drawing/2014/main" id="{DCEF87CD-DE1F-48A6-AE7F-514F62660C02}"/>
              </a:ext>
            </a:extLst>
          </p:cNvPr>
          <p:cNvSpPr txBox="1"/>
          <p:nvPr/>
        </p:nvSpPr>
        <p:spPr>
          <a:xfrm>
            <a:off x="551384" y="5246321"/>
            <a:ext cx="6122194"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 </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4-28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数据可视化的方法体系</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descr="NAHH5ANGJIQ6QSN5%5GZRXH">
            <a:extLst>
              <a:ext uri="{FF2B5EF4-FFF2-40B4-BE49-F238E27FC236}">
                <a16:creationId xmlns:a16="http://schemas.microsoft.com/office/drawing/2014/main" id="{F21C16B0-3366-4D40-9290-C273FEB980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4072" y="312638"/>
            <a:ext cx="3887811" cy="3044354"/>
          </a:xfrm>
          <a:prstGeom prst="rect">
            <a:avLst/>
          </a:prstGeom>
          <a:noFill/>
          <a:ln>
            <a:noFill/>
          </a:ln>
        </p:spPr>
      </p:pic>
      <p:pic>
        <p:nvPicPr>
          <p:cNvPr id="11" name="图片 10">
            <a:extLst>
              <a:ext uri="{FF2B5EF4-FFF2-40B4-BE49-F238E27FC236}">
                <a16:creationId xmlns:a16="http://schemas.microsoft.com/office/drawing/2014/main" id="{39BD8263-8609-4A4A-9EA8-2AE8D90D92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907773"/>
            <a:ext cx="5832647" cy="2113515"/>
          </a:xfrm>
          <a:prstGeom prst="rect">
            <a:avLst/>
          </a:prstGeom>
          <a:noFill/>
          <a:ln>
            <a:noFill/>
          </a:ln>
        </p:spPr>
      </p:pic>
      <p:sp>
        <p:nvSpPr>
          <p:cNvPr id="12" name="文本框 11">
            <a:extLst>
              <a:ext uri="{FF2B5EF4-FFF2-40B4-BE49-F238E27FC236}">
                <a16:creationId xmlns:a16="http://schemas.microsoft.com/office/drawing/2014/main" id="{8FE4E474-2548-4A37-8E20-2DBEFE47AA09}"/>
              </a:ext>
            </a:extLst>
          </p:cNvPr>
          <p:cNvSpPr txBox="1"/>
          <p:nvPr/>
        </p:nvSpPr>
        <p:spPr>
          <a:xfrm>
            <a:off x="6439240" y="3459322"/>
            <a:ext cx="3745930" cy="3461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4-29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雷达图示例</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D2AD9F9-7265-4420-BC0A-F347F3C76641}"/>
              </a:ext>
            </a:extLst>
          </p:cNvPr>
          <p:cNvSpPr txBox="1"/>
          <p:nvPr/>
        </p:nvSpPr>
        <p:spPr>
          <a:xfrm>
            <a:off x="5591944" y="6000187"/>
            <a:ext cx="6122194" cy="3461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 </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4-30</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齐美尔连带</a:t>
            </a:r>
          </a:p>
        </p:txBody>
      </p:sp>
    </p:spTree>
    <p:extLst>
      <p:ext uri="{BB962C8B-B14F-4D97-AF65-F5344CB8AC3E}">
        <p14:creationId xmlns:p14="http://schemas.microsoft.com/office/powerpoint/2010/main" val="1953401668"/>
      </p:ext>
    </p:extLst>
  </p:cSld>
  <p:clrMapOvr>
    <a:masterClrMapping/>
  </p:clrMapOvr>
  <p:transition>
    <p:blinds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DC0030-6AC0-4BC6-AB17-8A5CF496FD78}"/>
              </a:ext>
            </a:extLst>
          </p:cNvPr>
          <p:cNvSpPr txBox="1"/>
          <p:nvPr/>
        </p:nvSpPr>
        <p:spPr>
          <a:xfrm>
            <a:off x="263352" y="594921"/>
            <a:ext cx="6122194" cy="377860"/>
          </a:xfrm>
          <a:prstGeom prst="rect">
            <a:avLst/>
          </a:prstGeom>
          <a:noFill/>
        </p:spPr>
        <p:txBody>
          <a:bodyPr wrap="square">
            <a:spAutoFit/>
          </a:bodyPr>
          <a:lstStyle/>
          <a:p>
            <a:pPr indent="229235">
              <a:lnSpc>
                <a:spcPct val="110000"/>
              </a:lnSpc>
            </a:pPr>
            <a:r>
              <a:rPr lang="en-US" altLang="zh-CN" sz="1800" b="1" kern="100" dirty="0">
                <a:solidFill>
                  <a:schemeClr val="tx2"/>
                </a:solidFill>
                <a:effectLst/>
                <a:latin typeface="宋体" panose="02010600030101010101" pitchFamily="2" charset="-122"/>
                <a:ea typeface="等线" panose="02010600030101010101" pitchFamily="2" charset="-122"/>
                <a:cs typeface="Times New Roman" panose="02020603050405020304" pitchFamily="18" charset="0"/>
              </a:rPr>
              <a:t>Jacques </a:t>
            </a:r>
            <a:r>
              <a:rPr lang="en-US" altLang="zh-CN" sz="1800" b="1" kern="100" dirty="0" err="1">
                <a:solidFill>
                  <a:schemeClr val="tx2"/>
                </a:solidFill>
                <a:effectLst/>
                <a:latin typeface="宋体" panose="02010600030101010101" pitchFamily="2" charset="-122"/>
                <a:ea typeface="等线" panose="02010600030101010101" pitchFamily="2" charset="-122"/>
                <a:cs typeface="Times New Roman" panose="02020603050405020304" pitchFamily="18" charset="0"/>
              </a:rPr>
              <a:t>Bertin</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与他的《图形的符号学》</a:t>
            </a:r>
            <a:endParaRPr lang="zh-CN" altLang="zh-CN" sz="24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B527CE5E-A26B-4C22-8107-22FDCA41F314}"/>
              </a:ext>
            </a:extLst>
          </p:cNvPr>
          <p:cNvPicPr>
            <a:picLocks noChangeAspect="1"/>
          </p:cNvPicPr>
          <p:nvPr/>
        </p:nvPicPr>
        <p:blipFill rotWithShape="1">
          <a:blip r:embed="rId2">
            <a:extLst>
              <a:ext uri="{28A0092B-C50C-407E-A947-70E740481C1C}">
                <a14:useLocalDpi xmlns:a14="http://schemas.microsoft.com/office/drawing/2010/main" val="0"/>
              </a:ext>
            </a:extLst>
          </a:blip>
          <a:srcRect t="21020"/>
          <a:stretch/>
        </p:blipFill>
        <p:spPr bwMode="auto">
          <a:xfrm>
            <a:off x="8328248" y="881626"/>
            <a:ext cx="1532216" cy="1860024"/>
          </a:xfrm>
          <a:prstGeom prst="rect">
            <a:avLst/>
          </a:prstGeom>
          <a:noFill/>
          <a:ln>
            <a:noFill/>
          </a:ln>
          <a:extLst>
            <a:ext uri="{53640926-AAD7-44D8-BBD7-CCE9431645EC}">
              <a14:shadowObscured xmlns:a14="http://schemas.microsoft.com/office/drawing/2010/main"/>
            </a:ext>
          </a:extLst>
        </p:spPr>
      </p:pic>
      <p:pic>
        <p:nvPicPr>
          <p:cNvPr id="5" name="图片 4" descr="“Wilkinson visualization”的图片搜索结果">
            <a:extLst>
              <a:ext uri="{FF2B5EF4-FFF2-40B4-BE49-F238E27FC236}">
                <a16:creationId xmlns:a16="http://schemas.microsoft.com/office/drawing/2014/main" id="{DA29E741-325A-458E-8944-20B001C12C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163" r="2925"/>
          <a:stretch/>
        </p:blipFill>
        <p:spPr bwMode="auto">
          <a:xfrm>
            <a:off x="8404605" y="3658945"/>
            <a:ext cx="1483615" cy="1860023"/>
          </a:xfrm>
          <a:prstGeom prst="rect">
            <a:avLst/>
          </a:prstGeom>
          <a:noFill/>
          <a:ln>
            <a:noFill/>
          </a:ln>
          <a:extLst>
            <a:ext uri="{53640926-AAD7-44D8-BBD7-CCE9431645EC}">
              <a14:shadowObscured xmlns:a14="http://schemas.microsoft.com/office/drawing/2010/main"/>
            </a:ext>
          </a:extLst>
        </p:spPr>
      </p:pic>
      <p:sp>
        <p:nvSpPr>
          <p:cNvPr id="7" name="文本框 6">
            <a:extLst>
              <a:ext uri="{FF2B5EF4-FFF2-40B4-BE49-F238E27FC236}">
                <a16:creationId xmlns:a16="http://schemas.microsoft.com/office/drawing/2014/main" id="{F767B7D2-FBB2-4272-A312-F421785B4FB1}"/>
              </a:ext>
            </a:extLst>
          </p:cNvPr>
          <p:cNvSpPr txBox="1"/>
          <p:nvPr/>
        </p:nvSpPr>
        <p:spPr>
          <a:xfrm>
            <a:off x="7907335" y="2888339"/>
            <a:ext cx="2136899" cy="346120"/>
          </a:xfrm>
          <a:prstGeom prst="rect">
            <a:avLst/>
          </a:prstGeom>
          <a:noFill/>
        </p:spPr>
        <p:txBody>
          <a:bodyPr wrap="square">
            <a:spAutoFit/>
          </a:bodyPr>
          <a:lstStyle/>
          <a:p>
            <a:pPr indent="228600" algn="ctr">
              <a:lnSpc>
                <a:spcPct val="110000"/>
              </a:lnSpc>
            </a:pPr>
            <a:r>
              <a:rPr lang="en-US" altLang="zh-CN" sz="1600" kern="100" dirty="0">
                <a:solidFill>
                  <a:schemeClr val="accent1">
                    <a:lumMod val="75000"/>
                  </a:schemeClr>
                </a:solidFill>
                <a:effectLst/>
                <a:latin typeface="宋体" panose="02010600030101010101" pitchFamily="2" charset="-122"/>
                <a:ea typeface="等线" panose="02010600030101010101" pitchFamily="2" charset="-122"/>
                <a:cs typeface="Times New Roman" panose="02020603050405020304" pitchFamily="18" charset="0"/>
              </a:rPr>
              <a:t>Jacques </a:t>
            </a:r>
            <a:r>
              <a:rPr lang="en-US" altLang="zh-CN" sz="1600" kern="100" dirty="0" err="1">
                <a:solidFill>
                  <a:schemeClr val="accent1">
                    <a:lumMod val="75000"/>
                  </a:schemeClr>
                </a:solidFill>
                <a:effectLst/>
                <a:latin typeface="宋体" panose="02010600030101010101" pitchFamily="2" charset="-122"/>
                <a:ea typeface="等线" panose="02010600030101010101" pitchFamily="2" charset="-122"/>
                <a:cs typeface="Times New Roman" panose="02020603050405020304" pitchFamily="18" charset="0"/>
              </a:rPr>
              <a:t>Bertin</a:t>
            </a:r>
            <a:endParaRPr lang="zh-CN" altLang="zh-CN" sz="20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A7681C40-3F4D-4183-BD7B-0F6FFD70F340}"/>
              </a:ext>
            </a:extLst>
          </p:cNvPr>
          <p:cNvSpPr txBox="1"/>
          <p:nvPr/>
        </p:nvSpPr>
        <p:spPr>
          <a:xfrm>
            <a:off x="8340872" y="5637820"/>
            <a:ext cx="2833167" cy="338554"/>
          </a:xfrm>
          <a:prstGeom prst="rect">
            <a:avLst/>
          </a:prstGeom>
          <a:noFill/>
        </p:spPr>
        <p:txBody>
          <a:bodyPr wrap="square">
            <a:spAutoFit/>
          </a:bodyPr>
          <a:lstStyle/>
          <a:p>
            <a:r>
              <a:rPr lang="en-US" altLang="zh-CN" sz="1600" kern="100" dirty="0">
                <a:solidFill>
                  <a:schemeClr val="accent1">
                    <a:lumMod val="75000"/>
                  </a:schemeClr>
                </a:solidFill>
                <a:latin typeface="宋体" panose="02010600030101010101" pitchFamily="2" charset="-122"/>
                <a:ea typeface="等线" panose="02010600030101010101" pitchFamily="2" charset="-122"/>
                <a:cs typeface="Times New Roman" panose="02020603050405020304" pitchFamily="18" charset="0"/>
              </a:rPr>
              <a:t>Leland Wilkinson</a:t>
            </a:r>
            <a:endParaRPr lang="zh-CN" altLang="en-US" sz="1600" kern="100" dirty="0">
              <a:solidFill>
                <a:schemeClr val="accent1">
                  <a:lumMod val="75000"/>
                </a:schemeClr>
              </a:solidFill>
              <a:latin typeface="宋体"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B6ECADB-5375-45A0-8676-A6206997B149}"/>
              </a:ext>
            </a:extLst>
          </p:cNvPr>
          <p:cNvSpPr txBox="1"/>
          <p:nvPr/>
        </p:nvSpPr>
        <p:spPr>
          <a:xfrm>
            <a:off x="560576" y="1096474"/>
            <a:ext cx="6811541" cy="2266646"/>
          </a:xfrm>
          <a:prstGeom prst="rect">
            <a:avLst/>
          </a:prstGeom>
          <a:noFill/>
        </p:spPr>
        <p:txBody>
          <a:bodyPr wrap="square">
            <a:spAutoFit/>
          </a:bodyPr>
          <a:lstStyle/>
          <a:p>
            <a:pPr marL="24130" indent="205740">
              <a:lnSpc>
                <a:spcPct val="150000"/>
              </a:lnSpc>
            </a:pPr>
            <a:r>
              <a:rPr lang="en-US"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自</a:t>
            </a:r>
            <a:r>
              <a:rPr lang="en-US"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Jacques </a:t>
            </a:r>
            <a:r>
              <a:rPr lang="en-US" altLang="zh-CN" sz="1600" kern="100" dirty="0" err="1">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Bertin</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的《图形的符号学》出版以来，图形符号学成为数据可视化领域的新课题，有很多学者试图拓展和深入其图形符号学理论。其中，最有代表性的是</a:t>
            </a:r>
            <a:r>
              <a:rPr lang="en-US"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Wilkinson</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等撰写的经典著作《图形学的语法（</a:t>
            </a:r>
            <a:r>
              <a:rPr lang="en-US"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The Grammar of Graphics</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）》。他们在</a:t>
            </a:r>
            <a:r>
              <a:rPr lang="en-US"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Jacques </a:t>
            </a:r>
            <a:r>
              <a:rPr lang="en-US" altLang="zh-CN" sz="1600" kern="100" dirty="0" err="1">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Bertin</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图形学的基础上，提出可视化算子（如图形变量的合并（</a:t>
            </a:r>
            <a:r>
              <a:rPr lang="en-US"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）、叉乘（</a:t>
            </a:r>
            <a:r>
              <a:rPr lang="en-US"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）、嵌套（</a:t>
            </a:r>
            <a:r>
              <a:rPr lang="en-US"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）、放大、缩放等）和图形美学术性的概念，且定义了一套图形语法规范：</a:t>
            </a:r>
            <a:endParaRPr lang="zh-CN" altLang="zh-CN" sz="20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0430B034-FAAF-4534-A191-FB987A97C99A}"/>
              </a:ext>
            </a:extLst>
          </p:cNvPr>
          <p:cNvSpPr txBox="1"/>
          <p:nvPr/>
        </p:nvSpPr>
        <p:spPr>
          <a:xfrm>
            <a:off x="1041823" y="3334545"/>
            <a:ext cx="6122194" cy="2999154"/>
          </a:xfrm>
          <a:prstGeom prst="rect">
            <a:avLst/>
          </a:prstGeom>
          <a:noFill/>
        </p:spPr>
        <p:txBody>
          <a:bodyPr wrap="square">
            <a:spAutoFit/>
          </a:bodyPr>
          <a:lstStyle/>
          <a:p>
            <a:pPr marR="133350" lvl="0">
              <a:lnSpc>
                <a:spcPct val="150000"/>
              </a:lnSpc>
              <a:tabLst>
                <a:tab pos="5267960" algn="r"/>
              </a:tabLst>
            </a:pPr>
            <a:r>
              <a:rPr lang="en-US" altLang="zh-CN" sz="1600" kern="100" dirty="0">
                <a:solidFill>
                  <a:schemeClr val="tx2"/>
                </a:solidFill>
                <a:effectLst/>
                <a:latin typeface="Tw Cen MT" panose="020B0602020104020603" pitchFamily="34" charset="0"/>
                <a:cs typeface="Times New Roman" panose="02020603050405020304" pitchFamily="18" charset="0"/>
              </a:rPr>
              <a:t>•   </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数据：从数据集中生成变量的数据操作；</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R="133350" lvl="0">
              <a:lnSpc>
                <a:spcPct val="150000"/>
              </a:lnSpc>
              <a:tabLst>
                <a:tab pos="5267960" algn="r"/>
              </a:tabLst>
            </a:pPr>
            <a:r>
              <a:rPr lang="en-US" altLang="zh-CN" sz="1600" kern="100" dirty="0">
                <a:solidFill>
                  <a:schemeClr val="tx2"/>
                </a:solidFill>
                <a:latin typeface="Tw Cen MT" panose="020B0602020104020603" pitchFamily="34" charset="0"/>
                <a:cs typeface="Times New Roman" panose="02020603050405020304" pitchFamily="18" charset="0"/>
              </a:rPr>
              <a:t>•   </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转换：数据变量间的转换；</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R="133350" lvl="0">
              <a:lnSpc>
                <a:spcPct val="150000"/>
              </a:lnSpc>
              <a:tabLst>
                <a:tab pos="5267960" algn="r"/>
              </a:tabLst>
            </a:pPr>
            <a:r>
              <a:rPr lang="en-US" altLang="zh-CN" sz="1600" kern="100" dirty="0">
                <a:solidFill>
                  <a:schemeClr val="tx2"/>
                </a:solidFill>
                <a:latin typeface="Tw Cen MT" panose="020B0602020104020603" pitchFamily="34" charset="0"/>
                <a:cs typeface="Times New Roman" panose="02020603050405020304" pitchFamily="18" charset="0"/>
              </a:rPr>
              <a:t>•   </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框架：变量空间操作；</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R="133350" lvl="0">
              <a:lnSpc>
                <a:spcPct val="150000"/>
              </a:lnSpc>
              <a:tabLst>
                <a:tab pos="5267960" algn="r"/>
              </a:tabLst>
            </a:pPr>
            <a:r>
              <a:rPr lang="en-US" altLang="zh-CN" sz="1600" kern="100" dirty="0">
                <a:solidFill>
                  <a:schemeClr val="tx2"/>
                </a:solidFill>
                <a:latin typeface="Tw Cen MT" panose="020B0602020104020603" pitchFamily="34" charset="0"/>
                <a:cs typeface="Times New Roman" panose="02020603050405020304" pitchFamily="18" charset="0"/>
              </a:rPr>
              <a:t>•   </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标度：标度之间的转换；</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R="133350" lvl="0">
              <a:lnSpc>
                <a:spcPct val="150000"/>
              </a:lnSpc>
              <a:tabLst>
                <a:tab pos="5267960" algn="r"/>
              </a:tabLst>
            </a:pPr>
            <a:r>
              <a:rPr lang="en-US" altLang="zh-CN" sz="1600" kern="100" dirty="0">
                <a:solidFill>
                  <a:schemeClr val="tx2"/>
                </a:solidFill>
                <a:latin typeface="Tw Cen MT" panose="020B0602020104020603" pitchFamily="34" charset="0"/>
                <a:cs typeface="Times New Roman" panose="02020603050405020304" pitchFamily="18" charset="0"/>
              </a:rPr>
              <a:t>•   </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坐标：坐标系统；</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marR="133350" lvl="0">
              <a:lnSpc>
                <a:spcPct val="150000"/>
              </a:lnSpc>
              <a:tabLst>
                <a:tab pos="5267960" algn="r"/>
              </a:tabLst>
            </a:pPr>
            <a:r>
              <a:rPr lang="en-US" altLang="zh-CN" sz="1600" kern="100" dirty="0">
                <a:solidFill>
                  <a:schemeClr val="tx2"/>
                </a:solidFill>
                <a:latin typeface="Tw Cen MT" panose="020B0602020104020603" pitchFamily="34" charset="0"/>
                <a:cs typeface="Times New Roman" panose="02020603050405020304" pitchFamily="18" charset="0"/>
              </a:rPr>
              <a:t>•   </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图形：标准图形（对应于</a:t>
            </a:r>
            <a:r>
              <a:rPr lang="en-US" altLang="zh-CN" sz="1600" kern="100" dirty="0" err="1">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Bertin</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的图形符号）及其美学术性</a:t>
            </a:r>
            <a:r>
              <a:rPr lang="en-US"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 </a:t>
            </a:r>
          </a:p>
          <a:p>
            <a:pPr marR="133350" lvl="0">
              <a:lnSpc>
                <a:spcPct val="150000"/>
              </a:lnSpc>
              <a:tabLst>
                <a:tab pos="5267960" algn="r"/>
              </a:tabLst>
            </a:pPr>
            <a:r>
              <a:rPr lang="en-US" altLang="zh-CN" sz="1600" kern="100" dirty="0">
                <a:solidFill>
                  <a:schemeClr val="tx2"/>
                </a:solidFill>
                <a:latin typeface="等线" panose="02010600030101010101" pitchFamily="2" charset="-122"/>
                <a:cs typeface="Times New Roman" panose="02020603050405020304" pitchFamily="18" charset="0"/>
              </a:rPr>
              <a:t>   </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（对应于</a:t>
            </a:r>
            <a:r>
              <a:rPr lang="en-US" altLang="zh-CN" sz="1600" kern="100" dirty="0" err="1">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Bertin</a:t>
            </a:r>
            <a:r>
              <a:rPr lang="zh-CN" altLang="zh-CN" sz="16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的视模网变量）；</a:t>
            </a:r>
            <a:endParaRPr lang="zh-CN" altLang="zh-CN" sz="16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1600" kern="100" dirty="0">
                <a:solidFill>
                  <a:schemeClr val="tx2"/>
                </a:solidFill>
                <a:latin typeface="Tw Cen MT" panose="020B0602020104020603" pitchFamily="34" charset="0"/>
                <a:cs typeface="Times New Roman" panose="02020603050405020304" pitchFamily="18" charset="0"/>
              </a:rPr>
              <a:t>•  </a:t>
            </a:r>
            <a:r>
              <a:rPr lang="en-US" altLang="zh-CN" sz="1600" dirty="0">
                <a:solidFill>
                  <a:schemeClr val="tx2"/>
                </a:solidFill>
                <a:effectLst/>
                <a:latin typeface="Tw Cen MT" panose="020B0602020104020603" pitchFamily="34" charset="0"/>
                <a:cs typeface="Times New Roman" panose="02020603050405020304" pitchFamily="18" charset="0"/>
              </a:rPr>
              <a:t>  </a:t>
            </a:r>
            <a:r>
              <a:rPr lang="zh-CN" altLang="zh-CN" sz="16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参考：用于图形对象的对齐、分类和比对。</a:t>
            </a:r>
            <a:endParaRPr lang="zh-CN" altLang="en-US" sz="1600" dirty="0">
              <a:solidFill>
                <a:schemeClr val="tx2"/>
              </a:solidFill>
            </a:endParaRPr>
          </a:p>
        </p:txBody>
      </p:sp>
    </p:spTree>
    <p:extLst>
      <p:ext uri="{BB962C8B-B14F-4D97-AF65-F5344CB8AC3E}">
        <p14:creationId xmlns:p14="http://schemas.microsoft.com/office/powerpoint/2010/main" val="1374516909"/>
      </p:ext>
    </p:extLst>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CCC2B99-B1A8-49B9-A450-459C0AF4A3F6}"/>
              </a:ext>
            </a:extLst>
          </p:cNvPr>
          <p:cNvSpPr txBox="1"/>
          <p:nvPr/>
        </p:nvSpPr>
        <p:spPr>
          <a:xfrm>
            <a:off x="0" y="620688"/>
            <a:ext cx="5714826" cy="388248"/>
          </a:xfrm>
          <a:prstGeom prst="rect">
            <a:avLst/>
          </a:prstGeom>
          <a:noFill/>
        </p:spPr>
        <p:txBody>
          <a:bodyPr wrap="square">
            <a:spAutoFit/>
          </a:bodyPr>
          <a:lstStyle/>
          <a:p>
            <a:pPr indent="267970" algn="just">
              <a:lnSpc>
                <a:spcPct val="115000"/>
              </a:lnSpc>
            </a:pP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3</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）领域数据可视化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descr="London Underground Maps: London Underground Maps">
            <a:extLst>
              <a:ext uri="{FF2B5EF4-FFF2-40B4-BE49-F238E27FC236}">
                <a16:creationId xmlns:a16="http://schemas.microsoft.com/office/drawing/2014/main" id="{ABAE59DB-F42A-4226-A1BB-B4DD83533C4C}"/>
              </a:ext>
            </a:extLst>
          </p:cNvPr>
          <p:cNvPicPr>
            <a:picLocks noChangeAspect="1"/>
          </p:cNvPicPr>
          <p:nvPr/>
        </p:nvPicPr>
        <p:blipFill>
          <a:blip r:embed="rId2">
            <a:extLst>
              <a:ext uri="{28A0092B-C50C-407E-A947-70E740481C1C}">
                <a14:useLocalDpi xmlns:a14="http://schemas.microsoft.com/office/drawing/2010/main" val="0"/>
              </a:ext>
            </a:extLst>
          </a:blip>
          <a:srcRect l="4694" t="12614" r="10831" b="16637"/>
          <a:stretch>
            <a:fillRect/>
          </a:stretch>
        </p:blipFill>
        <p:spPr bwMode="auto">
          <a:xfrm>
            <a:off x="1055441" y="1676227"/>
            <a:ext cx="3681954" cy="3048917"/>
          </a:xfrm>
          <a:prstGeom prst="rect">
            <a:avLst/>
          </a:prstGeom>
          <a:noFill/>
          <a:ln>
            <a:noFill/>
          </a:ln>
        </p:spPr>
      </p:pic>
      <p:sp>
        <p:nvSpPr>
          <p:cNvPr id="7" name="文本框 6">
            <a:extLst>
              <a:ext uri="{FF2B5EF4-FFF2-40B4-BE49-F238E27FC236}">
                <a16:creationId xmlns:a16="http://schemas.microsoft.com/office/drawing/2014/main" id="{B04882F8-EECB-4A68-8C22-A4F07C3C24DE}"/>
              </a:ext>
            </a:extLst>
          </p:cNvPr>
          <p:cNvSpPr txBox="1"/>
          <p:nvPr/>
        </p:nvSpPr>
        <p:spPr>
          <a:xfrm>
            <a:off x="191344" y="5083953"/>
            <a:ext cx="5295118" cy="616964"/>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 </a:t>
            </a:r>
            <a:r>
              <a:rPr lang="en-US"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4‑3</a:t>
            </a:r>
            <a:r>
              <a:rPr lang="en-US" altLang="zh-CN" sz="1600" kern="100" dirty="0">
                <a:solidFill>
                  <a:schemeClr val="accent1">
                    <a:lumMod val="75000"/>
                  </a:schemeClr>
                </a:solidFill>
                <a:effectLst/>
                <a:latin typeface="宋体" panose="02010600030101010101" pitchFamily="2" charset="-122"/>
                <a:ea typeface="等线" panose="02010600030101010101" pitchFamily="2" charset="-122"/>
                <a:cs typeface="Times New Roman" panose="02020603050405020304" pitchFamily="18" charset="0"/>
              </a:rPr>
              <a:t>1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地铁路线图的创始人</a:t>
            </a:r>
            <a:r>
              <a:rPr lang="en-US"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Henry Beck</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（来源：伦敦交通博物馆）</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AC25B68A-08C8-4530-AFC9-9D7E07BE11E5}"/>
              </a:ext>
            </a:extLst>
          </p:cNvPr>
          <p:cNvPicPr>
            <a:picLocks noChangeAspect="1"/>
          </p:cNvPicPr>
          <p:nvPr/>
        </p:nvPicPr>
        <p:blipFill>
          <a:blip r:embed="rId3">
            <a:extLst>
              <a:ext uri="{28A0092B-C50C-407E-A947-70E740481C1C}">
                <a14:useLocalDpi xmlns:a14="http://schemas.microsoft.com/office/drawing/2010/main" val="0"/>
              </a:ext>
            </a:extLst>
          </a:blip>
          <a:srcRect l="4272" t="5714" r="3883" b="5714"/>
          <a:stretch>
            <a:fillRect/>
          </a:stretch>
        </p:blipFill>
        <p:spPr bwMode="auto">
          <a:xfrm>
            <a:off x="5714827" y="1606695"/>
            <a:ext cx="4845670" cy="3179537"/>
          </a:xfrm>
          <a:prstGeom prst="rect">
            <a:avLst/>
          </a:prstGeom>
          <a:noFill/>
          <a:ln>
            <a:noFill/>
          </a:ln>
        </p:spPr>
      </p:pic>
      <p:sp>
        <p:nvSpPr>
          <p:cNvPr id="10" name="文本框 9">
            <a:extLst>
              <a:ext uri="{FF2B5EF4-FFF2-40B4-BE49-F238E27FC236}">
                <a16:creationId xmlns:a16="http://schemas.microsoft.com/office/drawing/2014/main" id="{C18891D1-4BAE-44B4-847C-7A034D8395F5}"/>
              </a:ext>
            </a:extLst>
          </p:cNvPr>
          <p:cNvSpPr txBox="1"/>
          <p:nvPr/>
        </p:nvSpPr>
        <p:spPr>
          <a:xfrm>
            <a:off x="5076565" y="5083953"/>
            <a:ext cx="6122194" cy="616964"/>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 </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4-32 Harry Beck</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的伦敦地铁线路图</a:t>
            </a:r>
          </a:p>
          <a:p>
            <a:pPr indent="2667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（来源：伦敦交通博物馆）</a:t>
            </a:r>
          </a:p>
        </p:txBody>
      </p:sp>
    </p:spTree>
    <p:extLst>
      <p:ext uri="{BB962C8B-B14F-4D97-AF65-F5344CB8AC3E}">
        <p14:creationId xmlns:p14="http://schemas.microsoft.com/office/powerpoint/2010/main" val="167441058"/>
      </p:ext>
    </p:extLst>
  </p:cSld>
  <p:clrMapOvr>
    <a:masterClrMapping/>
  </p:clrMapOvr>
  <p:transition>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C8DEEB4-9483-4477-8632-4D8B764F76D2}"/>
              </a:ext>
            </a:extLst>
          </p:cNvPr>
          <p:cNvSpPr txBox="1"/>
          <p:nvPr/>
        </p:nvSpPr>
        <p:spPr>
          <a:xfrm>
            <a:off x="335360" y="548680"/>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3</a:t>
            </a:r>
            <a:r>
              <a:rPr lang="zh-CN" altLang="zh-CN" sz="1800" b="1" kern="100" dirty="0">
                <a:solidFill>
                  <a:schemeClr val="tx2"/>
                </a:solidFill>
                <a:effectLst/>
                <a:latin typeface="等线" panose="02010600030101010101" pitchFamily="2" charset="-122"/>
                <a:ea typeface="仿宋" panose="02010609060101010101" pitchFamily="49" charset="-122"/>
              </a:rPr>
              <a:t>）视觉编码理论</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pic>
        <p:nvPicPr>
          <p:cNvPr id="4" name="图片 3">
            <a:extLst>
              <a:ext uri="{FF2B5EF4-FFF2-40B4-BE49-F238E27FC236}">
                <a16:creationId xmlns:a16="http://schemas.microsoft.com/office/drawing/2014/main" id="{1F2676FC-45B0-4215-891E-63E5953E0764}"/>
              </a:ext>
            </a:extLst>
          </p:cNvPr>
          <p:cNvPicPr>
            <a:picLocks noChangeAspect="1"/>
          </p:cNvPicPr>
          <p:nvPr/>
        </p:nvPicPr>
        <p:blipFill>
          <a:blip r:embed="rId2">
            <a:extLst>
              <a:ext uri="{28A0092B-C50C-407E-A947-70E740481C1C}">
                <a14:useLocalDpi xmlns:a14="http://schemas.microsoft.com/office/drawing/2010/main" val="0"/>
              </a:ext>
            </a:extLst>
          </a:blip>
          <a:srcRect l="32326" t="7611" r="18184" b="12061"/>
          <a:stretch>
            <a:fillRect/>
          </a:stretch>
        </p:blipFill>
        <p:spPr bwMode="auto">
          <a:xfrm>
            <a:off x="980130" y="1247347"/>
            <a:ext cx="3402286" cy="2233079"/>
          </a:xfrm>
          <a:prstGeom prst="rect">
            <a:avLst/>
          </a:prstGeom>
          <a:noFill/>
          <a:ln>
            <a:noFill/>
          </a:ln>
        </p:spPr>
      </p:pic>
      <p:sp>
        <p:nvSpPr>
          <p:cNvPr id="6" name="文本框 5">
            <a:extLst>
              <a:ext uri="{FF2B5EF4-FFF2-40B4-BE49-F238E27FC236}">
                <a16:creationId xmlns:a16="http://schemas.microsoft.com/office/drawing/2014/main" id="{CB29DAF7-DC4C-44DF-9134-28C9FBEFA9CF}"/>
              </a:ext>
            </a:extLst>
          </p:cNvPr>
          <p:cNvSpPr txBox="1"/>
          <p:nvPr/>
        </p:nvSpPr>
        <p:spPr>
          <a:xfrm>
            <a:off x="574725" y="3514928"/>
            <a:ext cx="3937099" cy="3461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4-33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视觉图形元素与视觉通道</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4127C50D-5B11-4981-848E-E66B730E8142}"/>
              </a:ext>
            </a:extLst>
          </p:cNvPr>
          <p:cNvGraphicFramePr>
            <a:graphicFrameLocks noGrp="1"/>
          </p:cNvGraphicFramePr>
          <p:nvPr>
            <p:extLst>
              <p:ext uri="{D42A27DB-BD31-4B8C-83A1-F6EECF244321}">
                <p14:modId xmlns:p14="http://schemas.microsoft.com/office/powerpoint/2010/main" val="2489033107"/>
              </p:ext>
            </p:extLst>
          </p:nvPr>
        </p:nvGraphicFramePr>
        <p:xfrm>
          <a:off x="344203" y="4468172"/>
          <a:ext cx="4760028" cy="1769140"/>
        </p:xfrm>
        <a:graphic>
          <a:graphicData uri="http://schemas.openxmlformats.org/drawingml/2006/table">
            <a:tbl>
              <a:tblPr firstRow="1" firstCol="1" bandRow="1" bandCol="1">
                <a:tableStyleId>{5C22544A-7EE6-4342-B048-85BDC9FD1C3A}</a:tableStyleId>
              </a:tblPr>
              <a:tblGrid>
                <a:gridCol w="1241497">
                  <a:extLst>
                    <a:ext uri="{9D8B030D-6E8A-4147-A177-3AD203B41FA5}">
                      <a16:colId xmlns:a16="http://schemas.microsoft.com/office/drawing/2014/main" val="1926739445"/>
                    </a:ext>
                  </a:extLst>
                </a:gridCol>
                <a:gridCol w="1208486">
                  <a:extLst>
                    <a:ext uri="{9D8B030D-6E8A-4147-A177-3AD203B41FA5}">
                      <a16:colId xmlns:a16="http://schemas.microsoft.com/office/drawing/2014/main" val="4014149163"/>
                    </a:ext>
                  </a:extLst>
                </a:gridCol>
                <a:gridCol w="1118782">
                  <a:extLst>
                    <a:ext uri="{9D8B030D-6E8A-4147-A177-3AD203B41FA5}">
                      <a16:colId xmlns:a16="http://schemas.microsoft.com/office/drawing/2014/main" val="2054245512"/>
                    </a:ext>
                  </a:extLst>
                </a:gridCol>
                <a:gridCol w="1191263">
                  <a:extLst>
                    <a:ext uri="{9D8B030D-6E8A-4147-A177-3AD203B41FA5}">
                      <a16:colId xmlns:a16="http://schemas.microsoft.com/office/drawing/2014/main" val="733355256"/>
                    </a:ext>
                  </a:extLst>
                </a:gridCol>
              </a:tblGrid>
              <a:tr h="397616">
                <a:tc>
                  <a:txBody>
                    <a:bodyPr/>
                    <a:lstStyle/>
                    <a:p>
                      <a:pPr indent="228600" algn="ctr">
                        <a:lnSpc>
                          <a:spcPct val="110000"/>
                        </a:lnSpc>
                      </a:pPr>
                      <a:r>
                        <a:rPr lang="zh-CN" sz="900" kern="100">
                          <a:effectLst/>
                        </a:rPr>
                        <a:t>视觉通道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28600" algn="ctr">
                        <a:lnSpc>
                          <a:spcPct val="110000"/>
                        </a:lnSpc>
                      </a:pPr>
                      <a:r>
                        <a:rPr lang="zh-CN" sz="900" kern="100">
                          <a:effectLst/>
                        </a:rPr>
                        <a:t>定类数据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28600" algn="ctr">
                        <a:lnSpc>
                          <a:spcPct val="110000"/>
                        </a:lnSpc>
                      </a:pPr>
                      <a:r>
                        <a:rPr lang="zh-CN" sz="900" kern="100">
                          <a:effectLst/>
                        </a:rPr>
                        <a:t>定序数据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28600" algn="ctr">
                        <a:lnSpc>
                          <a:spcPct val="110000"/>
                        </a:lnSpc>
                      </a:pPr>
                      <a:r>
                        <a:rPr lang="zh-CN" sz="900" kern="100">
                          <a:effectLst/>
                        </a:rPr>
                        <a:t>定量数据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23310796"/>
                  </a:ext>
                </a:extLst>
              </a:tr>
              <a:tr h="195932">
                <a:tc>
                  <a:txBody>
                    <a:bodyPr/>
                    <a:lstStyle/>
                    <a:p>
                      <a:pPr indent="228600" algn="ctr">
                        <a:lnSpc>
                          <a:spcPct val="110000"/>
                        </a:lnSpc>
                      </a:pPr>
                      <a:r>
                        <a:rPr lang="zh-CN" sz="900" kern="100">
                          <a:effectLst/>
                        </a:rPr>
                        <a:t>位置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805997"/>
                  </a:ext>
                </a:extLst>
              </a:tr>
              <a:tr h="195932">
                <a:tc>
                  <a:txBody>
                    <a:bodyPr/>
                    <a:lstStyle/>
                    <a:p>
                      <a:pPr indent="228600" algn="ctr">
                        <a:lnSpc>
                          <a:spcPct val="110000"/>
                        </a:lnSpc>
                      </a:pPr>
                      <a:r>
                        <a:rPr lang="zh-CN" sz="900" kern="100">
                          <a:effectLst/>
                        </a:rPr>
                        <a:t>尺寸</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8317371"/>
                  </a:ext>
                </a:extLst>
              </a:tr>
              <a:tr h="195932">
                <a:tc>
                  <a:txBody>
                    <a:bodyPr/>
                    <a:lstStyle/>
                    <a:p>
                      <a:pPr indent="228600" algn="ctr">
                        <a:lnSpc>
                          <a:spcPct val="110000"/>
                        </a:lnSpc>
                      </a:pPr>
                      <a:r>
                        <a:rPr lang="zh-CN" sz="900" kern="100">
                          <a:effectLst/>
                        </a:rPr>
                        <a:t>数值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r>
                        <a:rPr lang="zh-CN" sz="900" kern="100">
                          <a:effectLst/>
                        </a:rPr>
                        <a:t>（部分）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724487"/>
                  </a:ext>
                </a:extLst>
              </a:tr>
              <a:tr h="195932">
                <a:tc>
                  <a:txBody>
                    <a:bodyPr/>
                    <a:lstStyle/>
                    <a:p>
                      <a:pPr indent="228600" algn="ctr">
                        <a:lnSpc>
                          <a:spcPct val="110000"/>
                        </a:lnSpc>
                      </a:pPr>
                      <a:r>
                        <a:rPr lang="zh-CN" sz="900" kern="100">
                          <a:effectLst/>
                        </a:rPr>
                        <a:t>纹理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r>
                        <a:rPr lang="zh-CN" sz="900" kern="100">
                          <a:effectLst/>
                        </a:rPr>
                        <a:t>（部分）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1671490"/>
                  </a:ext>
                </a:extLst>
              </a:tr>
              <a:tr h="195932">
                <a:tc>
                  <a:txBody>
                    <a:bodyPr/>
                    <a:lstStyle/>
                    <a:p>
                      <a:pPr indent="228600" algn="ctr">
                        <a:lnSpc>
                          <a:spcPct val="110000"/>
                        </a:lnSpc>
                      </a:pPr>
                      <a:r>
                        <a:rPr lang="zh-CN" sz="900" kern="100">
                          <a:effectLst/>
                        </a:rPr>
                        <a:t>颜色</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4012419"/>
                  </a:ext>
                </a:extLst>
              </a:tr>
              <a:tr h="195932">
                <a:tc>
                  <a:txBody>
                    <a:bodyPr/>
                    <a:lstStyle/>
                    <a:p>
                      <a:pPr indent="228600" algn="ctr">
                        <a:lnSpc>
                          <a:spcPct val="110000"/>
                        </a:lnSpc>
                      </a:pPr>
                      <a:r>
                        <a:rPr lang="zh-CN" sz="900" kern="100" dirty="0">
                          <a:effectLst/>
                        </a:rPr>
                        <a:t>方向</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16464641"/>
                  </a:ext>
                </a:extLst>
              </a:tr>
              <a:tr h="195932">
                <a:tc>
                  <a:txBody>
                    <a:bodyPr/>
                    <a:lstStyle/>
                    <a:p>
                      <a:pPr indent="228600" algn="ctr">
                        <a:lnSpc>
                          <a:spcPct val="110000"/>
                        </a:lnSpc>
                      </a:pPr>
                      <a:r>
                        <a:rPr lang="zh-CN" sz="900" kern="100">
                          <a:effectLst/>
                        </a:rPr>
                        <a:t>形状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65300272"/>
                  </a:ext>
                </a:extLst>
              </a:tr>
            </a:tbl>
          </a:graphicData>
        </a:graphic>
      </p:graphicFrame>
      <p:sp>
        <p:nvSpPr>
          <p:cNvPr id="9" name="文本框 8">
            <a:extLst>
              <a:ext uri="{FF2B5EF4-FFF2-40B4-BE49-F238E27FC236}">
                <a16:creationId xmlns:a16="http://schemas.microsoft.com/office/drawing/2014/main" id="{085AABF5-2FBD-4CA5-8D0E-FFD8012FF81F}"/>
              </a:ext>
            </a:extLst>
          </p:cNvPr>
          <p:cNvSpPr txBox="1"/>
          <p:nvPr/>
        </p:nvSpPr>
        <p:spPr>
          <a:xfrm>
            <a:off x="102012" y="4090992"/>
            <a:ext cx="5087542" cy="3461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表 </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4-2  </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数据类型与视觉通道的对应关系图</a:t>
            </a:r>
          </a:p>
        </p:txBody>
      </p:sp>
      <p:grpSp>
        <p:nvGrpSpPr>
          <p:cNvPr id="10" name="组合 9">
            <a:extLst>
              <a:ext uri="{FF2B5EF4-FFF2-40B4-BE49-F238E27FC236}">
                <a16:creationId xmlns:a16="http://schemas.microsoft.com/office/drawing/2014/main" id="{12E00A2A-59A5-456E-826A-E1F9A86A613E}"/>
              </a:ext>
            </a:extLst>
          </p:cNvPr>
          <p:cNvGrpSpPr/>
          <p:nvPr/>
        </p:nvGrpSpPr>
        <p:grpSpPr>
          <a:xfrm>
            <a:off x="5832994" y="1054674"/>
            <a:ext cx="5087542" cy="3526453"/>
            <a:chOff x="1392236" y="1506779"/>
            <a:chExt cx="6948481" cy="4934166"/>
          </a:xfrm>
        </p:grpSpPr>
        <p:grpSp>
          <p:nvGrpSpPr>
            <p:cNvPr id="11" name="Group 4">
              <a:extLst>
                <a:ext uri="{FF2B5EF4-FFF2-40B4-BE49-F238E27FC236}">
                  <a16:creationId xmlns:a16="http://schemas.microsoft.com/office/drawing/2014/main" id="{4DF1608D-2A06-43C2-AC79-0D44DA7E3BE3}"/>
                </a:ext>
              </a:extLst>
            </p:cNvPr>
            <p:cNvGrpSpPr>
              <a:grpSpLocks/>
            </p:cNvGrpSpPr>
            <p:nvPr/>
          </p:nvGrpSpPr>
          <p:grpSpPr bwMode="auto">
            <a:xfrm>
              <a:off x="1392236" y="4171407"/>
              <a:ext cx="3020748" cy="2269538"/>
              <a:chOff x="1392236" y="4171386"/>
              <a:chExt cx="3339361" cy="2364143"/>
            </a:xfrm>
          </p:grpSpPr>
          <p:grpSp>
            <p:nvGrpSpPr>
              <p:cNvPr id="67" name="Group 5">
                <a:extLst>
                  <a:ext uri="{FF2B5EF4-FFF2-40B4-BE49-F238E27FC236}">
                    <a16:creationId xmlns:a16="http://schemas.microsoft.com/office/drawing/2014/main" id="{716CEF6E-C83C-4F64-94A3-F6C63F316227}"/>
                  </a:ext>
                </a:extLst>
              </p:cNvPr>
              <p:cNvGrpSpPr>
                <a:grpSpLocks/>
              </p:cNvGrpSpPr>
              <p:nvPr/>
            </p:nvGrpSpPr>
            <p:grpSpPr bwMode="auto">
              <a:xfrm>
                <a:off x="1574150" y="4903948"/>
                <a:ext cx="433369" cy="439613"/>
                <a:chOff x="1574146" y="4903937"/>
                <a:chExt cx="419955" cy="425868"/>
              </a:xfrm>
            </p:grpSpPr>
            <p:sp>
              <p:nvSpPr>
                <p:cNvPr id="87" name="椭圆 86">
                  <a:extLst>
                    <a:ext uri="{FF2B5EF4-FFF2-40B4-BE49-F238E27FC236}">
                      <a16:creationId xmlns:a16="http://schemas.microsoft.com/office/drawing/2014/main" id="{6B027AEA-CC84-4098-9C74-4F709BE8D2A8}"/>
                    </a:ext>
                  </a:extLst>
                </p:cNvPr>
                <p:cNvSpPr>
                  <a:spLocks noChangeArrowheads="1"/>
                </p:cNvSpPr>
                <p:nvPr/>
              </p:nvSpPr>
              <p:spPr bwMode="auto">
                <a:xfrm>
                  <a:off x="1574146" y="4903937"/>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8" name="椭圆 87">
                  <a:extLst>
                    <a:ext uri="{FF2B5EF4-FFF2-40B4-BE49-F238E27FC236}">
                      <a16:creationId xmlns:a16="http://schemas.microsoft.com/office/drawing/2014/main" id="{A7506738-6D53-4328-94D2-E1DE76DC597F}"/>
                    </a:ext>
                  </a:extLst>
                </p:cNvPr>
                <p:cNvSpPr>
                  <a:spLocks noChangeArrowheads="1"/>
                </p:cNvSpPr>
                <p:nvPr/>
              </p:nvSpPr>
              <p:spPr bwMode="auto">
                <a:xfrm>
                  <a:off x="1850085" y="5185789"/>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9" name="椭圆 88">
                  <a:extLst>
                    <a:ext uri="{FF2B5EF4-FFF2-40B4-BE49-F238E27FC236}">
                      <a16:creationId xmlns:a16="http://schemas.microsoft.com/office/drawing/2014/main" id="{18B58102-D11A-4416-8840-716716BAA198}"/>
                    </a:ext>
                  </a:extLst>
                </p:cNvPr>
                <p:cNvSpPr>
                  <a:spLocks noChangeArrowheads="1"/>
                </p:cNvSpPr>
                <p:nvPr/>
              </p:nvSpPr>
              <p:spPr bwMode="auto">
                <a:xfrm>
                  <a:off x="1574146" y="5185789"/>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sp>
            <p:nvSpPr>
              <p:cNvPr id="68" name="矩形 67">
                <a:extLst>
                  <a:ext uri="{FF2B5EF4-FFF2-40B4-BE49-F238E27FC236}">
                    <a16:creationId xmlns:a16="http://schemas.microsoft.com/office/drawing/2014/main" id="{402E35CC-6BB9-407A-830C-57CD57A5E12F}"/>
                  </a:ext>
                </a:extLst>
              </p:cNvPr>
              <p:cNvSpPr>
                <a:spLocks noChangeArrowheads="1"/>
              </p:cNvSpPr>
              <p:nvPr/>
            </p:nvSpPr>
            <p:spPr bwMode="auto">
              <a:xfrm>
                <a:off x="1432576" y="4840109"/>
                <a:ext cx="343353" cy="596453"/>
              </a:xfrm>
              <a:prstGeom prst="rect">
                <a:avLst/>
              </a:prstGeom>
              <a:noFill/>
              <a:ln w="12700">
                <a:solidFill>
                  <a:srgbClr val="395E8A"/>
                </a:solid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nvGrpSpPr>
              <p:cNvPr id="69" name="Group 10">
                <a:extLst>
                  <a:ext uri="{FF2B5EF4-FFF2-40B4-BE49-F238E27FC236}">
                    <a16:creationId xmlns:a16="http://schemas.microsoft.com/office/drawing/2014/main" id="{F1C523B5-F035-4351-875B-F246A0A71411}"/>
                  </a:ext>
                </a:extLst>
              </p:cNvPr>
              <p:cNvGrpSpPr>
                <a:grpSpLocks/>
              </p:cNvGrpSpPr>
              <p:nvPr/>
            </p:nvGrpSpPr>
            <p:grpSpPr bwMode="auto">
              <a:xfrm>
                <a:off x="2836056" y="4917247"/>
                <a:ext cx="433369" cy="439613"/>
                <a:chOff x="2836049" y="4917236"/>
                <a:chExt cx="419955" cy="425868"/>
              </a:xfrm>
            </p:grpSpPr>
            <p:sp>
              <p:nvSpPr>
                <p:cNvPr id="84" name="椭圆 83">
                  <a:extLst>
                    <a:ext uri="{FF2B5EF4-FFF2-40B4-BE49-F238E27FC236}">
                      <a16:creationId xmlns:a16="http://schemas.microsoft.com/office/drawing/2014/main" id="{DF5C2989-2C80-4EFA-A061-1F75BE18C03F}"/>
                    </a:ext>
                  </a:extLst>
                </p:cNvPr>
                <p:cNvSpPr>
                  <a:spLocks noChangeArrowheads="1"/>
                </p:cNvSpPr>
                <p:nvPr/>
              </p:nvSpPr>
              <p:spPr bwMode="auto">
                <a:xfrm>
                  <a:off x="2836049" y="4917236"/>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5" name="椭圆 84">
                  <a:extLst>
                    <a:ext uri="{FF2B5EF4-FFF2-40B4-BE49-F238E27FC236}">
                      <a16:creationId xmlns:a16="http://schemas.microsoft.com/office/drawing/2014/main" id="{9B5A08A6-F055-48F3-9B05-A4BC7CEC4C48}"/>
                    </a:ext>
                  </a:extLst>
                </p:cNvPr>
                <p:cNvSpPr>
                  <a:spLocks noChangeArrowheads="1"/>
                </p:cNvSpPr>
                <p:nvPr/>
              </p:nvSpPr>
              <p:spPr bwMode="auto">
                <a:xfrm>
                  <a:off x="3111988" y="5199088"/>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6" name="椭圆 85">
                  <a:extLst>
                    <a:ext uri="{FF2B5EF4-FFF2-40B4-BE49-F238E27FC236}">
                      <a16:creationId xmlns:a16="http://schemas.microsoft.com/office/drawing/2014/main" id="{604A4FE2-A592-4A19-B26A-BE82C7907D56}"/>
                    </a:ext>
                  </a:extLst>
                </p:cNvPr>
                <p:cNvSpPr>
                  <a:spLocks noChangeArrowheads="1"/>
                </p:cNvSpPr>
                <p:nvPr/>
              </p:nvSpPr>
              <p:spPr bwMode="auto">
                <a:xfrm>
                  <a:off x="2836049" y="5199088"/>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cxnSp>
            <p:nvCxnSpPr>
              <p:cNvPr id="70" name="直接连接符 69">
                <a:extLst>
                  <a:ext uri="{FF2B5EF4-FFF2-40B4-BE49-F238E27FC236}">
                    <a16:creationId xmlns:a16="http://schemas.microsoft.com/office/drawing/2014/main" id="{20310892-E270-42DA-8064-9D087001C673}"/>
                  </a:ext>
                </a:extLst>
              </p:cNvPr>
              <p:cNvCxnSpPr/>
              <p:nvPr/>
            </p:nvCxnSpPr>
            <p:spPr bwMode="auto">
              <a:xfrm>
                <a:off x="2962900" y="5044129"/>
                <a:ext cx="179666" cy="185828"/>
              </a:xfrm>
              <a:prstGeom prst="line">
                <a:avLst/>
              </a:prstGeom>
              <a:noFill/>
              <a:ln w="25400">
                <a:solidFill>
                  <a:srgbClr val="4472C4"/>
                </a:solidFill>
                <a:round/>
                <a:headEnd/>
                <a:tailEnd/>
              </a:ln>
            </p:spPr>
          </p:cxnSp>
          <p:grpSp>
            <p:nvGrpSpPr>
              <p:cNvPr id="71" name="Group 15">
                <a:extLst>
                  <a:ext uri="{FF2B5EF4-FFF2-40B4-BE49-F238E27FC236}">
                    <a16:creationId xmlns:a16="http://schemas.microsoft.com/office/drawing/2014/main" id="{0CDA970B-6583-4E76-94EB-B0F0C736967C}"/>
                  </a:ext>
                </a:extLst>
              </p:cNvPr>
              <p:cNvGrpSpPr>
                <a:grpSpLocks/>
              </p:cNvGrpSpPr>
              <p:nvPr/>
            </p:nvGrpSpPr>
            <p:grpSpPr bwMode="auto">
              <a:xfrm>
                <a:off x="1547038" y="5747964"/>
                <a:ext cx="433369" cy="439613"/>
                <a:chOff x="1547034" y="5747951"/>
                <a:chExt cx="419955" cy="425868"/>
              </a:xfrm>
            </p:grpSpPr>
            <p:sp>
              <p:nvSpPr>
                <p:cNvPr id="81" name="椭圆 80">
                  <a:extLst>
                    <a:ext uri="{FF2B5EF4-FFF2-40B4-BE49-F238E27FC236}">
                      <a16:creationId xmlns:a16="http://schemas.microsoft.com/office/drawing/2014/main" id="{17F4EFD5-F9A8-4D38-9BAF-2A94CA13E445}"/>
                    </a:ext>
                  </a:extLst>
                </p:cNvPr>
                <p:cNvSpPr>
                  <a:spLocks noChangeArrowheads="1"/>
                </p:cNvSpPr>
                <p:nvPr/>
              </p:nvSpPr>
              <p:spPr bwMode="auto">
                <a:xfrm>
                  <a:off x="1547034" y="5747951"/>
                  <a:ext cx="144016" cy="144016"/>
                </a:xfrm>
                <a:prstGeom prst="ellipse">
                  <a:avLst/>
                </a:prstGeom>
                <a:solidFill>
                  <a:srgbClr val="00B05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2" name="椭圆 81">
                  <a:extLst>
                    <a:ext uri="{FF2B5EF4-FFF2-40B4-BE49-F238E27FC236}">
                      <a16:creationId xmlns:a16="http://schemas.microsoft.com/office/drawing/2014/main" id="{3D21FADA-F227-4378-ADF6-35191231DEC4}"/>
                    </a:ext>
                  </a:extLst>
                </p:cNvPr>
                <p:cNvSpPr>
                  <a:spLocks noChangeArrowheads="1"/>
                </p:cNvSpPr>
                <p:nvPr/>
              </p:nvSpPr>
              <p:spPr bwMode="auto">
                <a:xfrm>
                  <a:off x="1822973" y="6029803"/>
                  <a:ext cx="144016" cy="144016"/>
                </a:xfrm>
                <a:prstGeom prst="ellipse">
                  <a:avLst/>
                </a:prstGeom>
                <a:solidFill>
                  <a:srgbClr val="00B05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3" name="椭圆 82">
                  <a:extLst>
                    <a:ext uri="{FF2B5EF4-FFF2-40B4-BE49-F238E27FC236}">
                      <a16:creationId xmlns:a16="http://schemas.microsoft.com/office/drawing/2014/main" id="{58818FA8-056E-4FA4-8687-8427484BCB45}"/>
                    </a:ext>
                  </a:extLst>
                </p:cNvPr>
                <p:cNvSpPr>
                  <a:spLocks noChangeArrowheads="1"/>
                </p:cNvSpPr>
                <p:nvPr/>
              </p:nvSpPr>
              <p:spPr bwMode="auto">
                <a:xfrm>
                  <a:off x="1547034" y="6029803"/>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72" name="Group 19">
                <a:extLst>
                  <a:ext uri="{FF2B5EF4-FFF2-40B4-BE49-F238E27FC236}">
                    <a16:creationId xmlns:a16="http://schemas.microsoft.com/office/drawing/2014/main" id="{6CDE42CE-8A3D-4F4B-9273-F1F1D6725CBE}"/>
                  </a:ext>
                </a:extLst>
              </p:cNvPr>
              <p:cNvGrpSpPr>
                <a:grpSpLocks/>
              </p:cNvGrpSpPr>
              <p:nvPr/>
            </p:nvGrpSpPr>
            <p:grpSpPr bwMode="auto">
              <a:xfrm>
                <a:off x="2836049" y="5734299"/>
                <a:ext cx="320346" cy="439613"/>
                <a:chOff x="2836049" y="5734286"/>
                <a:chExt cx="310431" cy="425868"/>
              </a:xfrm>
            </p:grpSpPr>
            <p:sp>
              <p:nvSpPr>
                <p:cNvPr id="78" name="椭圆 77">
                  <a:extLst>
                    <a:ext uri="{FF2B5EF4-FFF2-40B4-BE49-F238E27FC236}">
                      <a16:creationId xmlns:a16="http://schemas.microsoft.com/office/drawing/2014/main" id="{D179C96F-A675-4C50-BF05-285D55832F8C}"/>
                    </a:ext>
                  </a:extLst>
                </p:cNvPr>
                <p:cNvSpPr>
                  <a:spLocks noChangeArrowheads="1"/>
                </p:cNvSpPr>
                <p:nvPr/>
              </p:nvSpPr>
              <p:spPr bwMode="auto">
                <a:xfrm>
                  <a:off x="2836049" y="5734286"/>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9" name="椭圆 78">
                  <a:extLst>
                    <a:ext uri="{FF2B5EF4-FFF2-40B4-BE49-F238E27FC236}">
                      <a16:creationId xmlns:a16="http://schemas.microsoft.com/office/drawing/2014/main" id="{EE2DA0F8-EAB3-4BC9-AD91-026DF53ED7EA}"/>
                    </a:ext>
                  </a:extLst>
                </p:cNvPr>
                <p:cNvSpPr>
                  <a:spLocks noChangeArrowheads="1"/>
                </p:cNvSpPr>
                <p:nvPr/>
              </p:nvSpPr>
              <p:spPr bwMode="auto">
                <a:xfrm>
                  <a:off x="3002464" y="6016138"/>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0" name="椭圆 79">
                  <a:extLst>
                    <a:ext uri="{FF2B5EF4-FFF2-40B4-BE49-F238E27FC236}">
                      <a16:creationId xmlns:a16="http://schemas.microsoft.com/office/drawing/2014/main" id="{A3204207-AB8F-4BA5-AC79-7C907E6DFEB1}"/>
                    </a:ext>
                  </a:extLst>
                </p:cNvPr>
                <p:cNvSpPr>
                  <a:spLocks noChangeArrowheads="1"/>
                </p:cNvSpPr>
                <p:nvPr/>
              </p:nvSpPr>
              <p:spPr bwMode="auto">
                <a:xfrm>
                  <a:off x="2836049" y="6016138"/>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sp>
            <p:nvSpPr>
              <p:cNvPr id="73" name="TextBox 71">
                <a:extLst>
                  <a:ext uri="{FF2B5EF4-FFF2-40B4-BE49-F238E27FC236}">
                    <a16:creationId xmlns:a16="http://schemas.microsoft.com/office/drawing/2014/main" id="{59AE8726-A0E1-4441-A7FF-94299F4A5647}"/>
                  </a:ext>
                </a:extLst>
              </p:cNvPr>
              <p:cNvSpPr>
                <a:spLocks noChangeArrowheads="1"/>
              </p:cNvSpPr>
              <p:nvPr/>
            </p:nvSpPr>
            <p:spPr bwMode="auto">
              <a:xfrm>
                <a:off x="2155900" y="4992454"/>
                <a:ext cx="1315556" cy="641201"/>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包含</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4" name="TextBox 72">
                <a:extLst>
                  <a:ext uri="{FF2B5EF4-FFF2-40B4-BE49-F238E27FC236}">
                    <a16:creationId xmlns:a16="http://schemas.microsoft.com/office/drawing/2014/main" id="{6FDE01E0-5E04-4B8A-A1DC-9EFA895AB449}"/>
                  </a:ext>
                </a:extLst>
              </p:cNvPr>
              <p:cNvSpPr>
                <a:spLocks noChangeArrowheads="1"/>
              </p:cNvSpPr>
              <p:nvPr/>
            </p:nvSpPr>
            <p:spPr bwMode="auto">
              <a:xfrm>
                <a:off x="2155900" y="5894328"/>
                <a:ext cx="1315556" cy="641201"/>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相似</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5" name="TextBox 73">
                <a:extLst>
                  <a:ext uri="{FF2B5EF4-FFF2-40B4-BE49-F238E27FC236}">
                    <a16:creationId xmlns:a16="http://schemas.microsoft.com/office/drawing/2014/main" id="{B9C894E9-3ACC-43C0-A7E4-834B42549AF6}"/>
                  </a:ext>
                </a:extLst>
              </p:cNvPr>
              <p:cNvSpPr>
                <a:spLocks noChangeArrowheads="1"/>
              </p:cNvSpPr>
              <p:nvPr/>
            </p:nvSpPr>
            <p:spPr bwMode="auto">
              <a:xfrm>
                <a:off x="3416041" y="5886666"/>
                <a:ext cx="1315556" cy="641201"/>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接近</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6" name="TextBox 74">
                <a:extLst>
                  <a:ext uri="{FF2B5EF4-FFF2-40B4-BE49-F238E27FC236}">
                    <a16:creationId xmlns:a16="http://schemas.microsoft.com/office/drawing/2014/main" id="{365D255F-0564-4920-8F39-9AD94C27343A}"/>
                  </a:ext>
                </a:extLst>
              </p:cNvPr>
              <p:cNvSpPr>
                <a:spLocks noChangeArrowheads="1"/>
              </p:cNvSpPr>
              <p:nvPr/>
            </p:nvSpPr>
            <p:spPr bwMode="auto">
              <a:xfrm>
                <a:off x="3416041" y="4989996"/>
                <a:ext cx="1315556" cy="641201"/>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连接</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7" name="TextBox 2">
                <a:extLst>
                  <a:ext uri="{FF2B5EF4-FFF2-40B4-BE49-F238E27FC236}">
                    <a16:creationId xmlns:a16="http://schemas.microsoft.com/office/drawing/2014/main" id="{5B16D913-2B06-4FA0-A1A4-EE66AF1A3B51}"/>
                  </a:ext>
                </a:extLst>
              </p:cNvPr>
              <p:cNvSpPr>
                <a:spLocks noChangeArrowheads="1"/>
              </p:cNvSpPr>
              <p:nvPr/>
            </p:nvSpPr>
            <p:spPr bwMode="auto">
              <a:xfrm>
                <a:off x="1392236" y="4171386"/>
                <a:ext cx="2370313" cy="1079314"/>
              </a:xfrm>
              <a:prstGeom prst="rect">
                <a:avLst/>
              </a:prstGeom>
              <a:noFill/>
              <a:ln w="9525">
                <a:noFill/>
                <a:miter lim="800000"/>
                <a:headEnd/>
                <a:tailEnd/>
              </a:ln>
            </p:spPr>
            <p:txBody>
              <a:bodyPr wrap="square">
                <a:spAutoFit/>
              </a:bodyPr>
              <a:lstStyle/>
              <a:p>
                <a:pPr marL="0" marR="0" lvl="0" indent="229235" defTabSz="914400" eaLnBrk="1" fontAlgn="base" latinLnBrk="0" hangingPunct="1">
                  <a:lnSpc>
                    <a:spcPct val="110000"/>
                  </a:lnSpc>
                  <a:spcBef>
                    <a:spcPts val="0"/>
                  </a:spcBef>
                  <a:spcAft>
                    <a:spcPts val="0"/>
                  </a:spcAft>
                  <a:buClrTx/>
                  <a:buSzTx/>
                  <a:buFontTx/>
                  <a:buNone/>
                  <a:tabLst/>
                  <a:defRPr/>
                </a:pPr>
                <a:r>
                  <a:rPr kumimoji="0" lang="zh-CN" altLang="en-US" sz="900" b="1" i="0" u="none" strike="noStrike" kern="1200" cap="none" spc="0" normalizeH="0" baseline="0" noProof="0">
                    <a:ln>
                      <a:noFill/>
                    </a:ln>
                    <a:solidFill>
                      <a:srgbClr val="FF0000"/>
                    </a:solidFill>
                    <a:effectLst/>
                    <a:uLnTx/>
                    <a:uFillTx/>
                    <a:latin typeface="等线" panose="02010600030101010101" pitchFamily="2" charset="-122"/>
                    <a:ea typeface="宋体" panose="02010600030101010101" pitchFamily="2" charset="-122"/>
                    <a:cs typeface="Times New Roman" panose="02020603050405020304" pitchFamily="18" charset="0"/>
                  </a:rPr>
                  <a:t>分组的（关系）</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12" name="Group 28">
              <a:extLst>
                <a:ext uri="{FF2B5EF4-FFF2-40B4-BE49-F238E27FC236}">
                  <a16:creationId xmlns:a16="http://schemas.microsoft.com/office/drawing/2014/main" id="{6DD5E7AC-F82C-4630-886F-58C3F4C83A7E}"/>
                </a:ext>
              </a:extLst>
            </p:cNvPr>
            <p:cNvGrpSpPr>
              <a:grpSpLocks/>
            </p:cNvGrpSpPr>
            <p:nvPr/>
          </p:nvGrpSpPr>
          <p:grpSpPr bwMode="auto">
            <a:xfrm>
              <a:off x="1428727" y="1536700"/>
              <a:ext cx="2957412" cy="2741206"/>
              <a:chOff x="1428726" y="1536700"/>
              <a:chExt cx="3333069" cy="2744061"/>
            </a:xfrm>
          </p:grpSpPr>
          <p:sp>
            <p:nvSpPr>
              <p:cNvPr id="45" name="矩形 44">
                <a:extLst>
                  <a:ext uri="{FF2B5EF4-FFF2-40B4-BE49-F238E27FC236}">
                    <a16:creationId xmlns:a16="http://schemas.microsoft.com/office/drawing/2014/main" id="{2A0A4DB3-B612-4A6B-8F33-621DEFDA4F43}"/>
                  </a:ext>
                </a:extLst>
              </p:cNvPr>
              <p:cNvSpPr>
                <a:spLocks noChangeArrowheads="1"/>
              </p:cNvSpPr>
              <p:nvPr/>
            </p:nvSpPr>
            <p:spPr bwMode="auto">
              <a:xfrm>
                <a:off x="1551589" y="2213345"/>
                <a:ext cx="797950" cy="661328"/>
              </a:xfrm>
              <a:prstGeom prst="rect">
                <a:avLst/>
              </a:prstGeom>
              <a:noFill/>
              <a:ln w="12700">
                <a:solidFill>
                  <a:srgbClr val="395E8A"/>
                </a:solid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nvGrpSpPr>
              <p:cNvPr id="46" name="Group 30">
                <a:extLst>
                  <a:ext uri="{FF2B5EF4-FFF2-40B4-BE49-F238E27FC236}">
                    <a16:creationId xmlns:a16="http://schemas.microsoft.com/office/drawing/2014/main" id="{D9B60B72-6ED4-4E4E-AE8C-8CD8F7AE61B9}"/>
                  </a:ext>
                </a:extLst>
              </p:cNvPr>
              <p:cNvGrpSpPr>
                <a:grpSpLocks/>
              </p:cNvGrpSpPr>
              <p:nvPr/>
            </p:nvGrpSpPr>
            <p:grpSpPr bwMode="auto">
              <a:xfrm>
                <a:off x="1678098" y="2280023"/>
                <a:ext cx="482588" cy="463301"/>
                <a:chOff x="1678098" y="2280018"/>
                <a:chExt cx="467651" cy="448816"/>
              </a:xfrm>
            </p:grpSpPr>
            <p:sp>
              <p:nvSpPr>
                <p:cNvPr id="64" name="椭圆 63">
                  <a:extLst>
                    <a:ext uri="{FF2B5EF4-FFF2-40B4-BE49-F238E27FC236}">
                      <a16:creationId xmlns:a16="http://schemas.microsoft.com/office/drawing/2014/main" id="{F11E69D8-B6F2-4696-9B9A-9440D68FE178}"/>
                    </a:ext>
                  </a:extLst>
                </p:cNvPr>
                <p:cNvSpPr>
                  <a:spLocks noChangeArrowheads="1"/>
                </p:cNvSpPr>
                <p:nvPr/>
              </p:nvSpPr>
              <p:spPr bwMode="auto">
                <a:xfrm>
                  <a:off x="1705317" y="2280018"/>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65" name="椭圆 64">
                  <a:extLst>
                    <a:ext uri="{FF2B5EF4-FFF2-40B4-BE49-F238E27FC236}">
                      <a16:creationId xmlns:a16="http://schemas.microsoft.com/office/drawing/2014/main" id="{6038057E-1E70-4382-8C79-554A473639E9}"/>
                    </a:ext>
                  </a:extLst>
                </p:cNvPr>
                <p:cNvSpPr>
                  <a:spLocks noChangeArrowheads="1"/>
                </p:cNvSpPr>
                <p:nvPr/>
              </p:nvSpPr>
              <p:spPr bwMode="auto">
                <a:xfrm>
                  <a:off x="2001733" y="2554399"/>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66" name="椭圆 65">
                  <a:extLst>
                    <a:ext uri="{FF2B5EF4-FFF2-40B4-BE49-F238E27FC236}">
                      <a16:creationId xmlns:a16="http://schemas.microsoft.com/office/drawing/2014/main" id="{72A2541A-7148-4155-88DE-6195B3AA539E}"/>
                    </a:ext>
                  </a:extLst>
                </p:cNvPr>
                <p:cNvSpPr>
                  <a:spLocks noChangeArrowheads="1"/>
                </p:cNvSpPr>
                <p:nvPr/>
              </p:nvSpPr>
              <p:spPr bwMode="auto">
                <a:xfrm>
                  <a:off x="1678098" y="2584818"/>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sp>
            <p:nvSpPr>
              <p:cNvPr id="47" name="矩形 46">
                <a:extLst>
                  <a:ext uri="{FF2B5EF4-FFF2-40B4-BE49-F238E27FC236}">
                    <a16:creationId xmlns:a16="http://schemas.microsoft.com/office/drawing/2014/main" id="{3615BD03-BC25-4479-A6BF-FFEB89CFCD20}"/>
                  </a:ext>
                </a:extLst>
              </p:cNvPr>
              <p:cNvSpPr>
                <a:spLocks noChangeArrowheads="1"/>
              </p:cNvSpPr>
              <p:nvPr/>
            </p:nvSpPr>
            <p:spPr bwMode="auto">
              <a:xfrm>
                <a:off x="1551589" y="3023337"/>
                <a:ext cx="209131" cy="217186"/>
              </a:xfrm>
              <a:prstGeom prst="rect">
                <a:avLst/>
              </a:prstGeom>
              <a:solidFill>
                <a:srgbClr val="538CD5"/>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48" name="矩形 47">
                <a:extLst>
                  <a:ext uri="{FF2B5EF4-FFF2-40B4-BE49-F238E27FC236}">
                    <a16:creationId xmlns:a16="http://schemas.microsoft.com/office/drawing/2014/main" id="{274D41D0-9C63-4BE3-B5D9-9D6439303466}"/>
                  </a:ext>
                </a:extLst>
              </p:cNvPr>
              <p:cNvSpPr>
                <a:spLocks noChangeArrowheads="1"/>
              </p:cNvSpPr>
              <p:nvPr/>
            </p:nvSpPr>
            <p:spPr bwMode="auto">
              <a:xfrm>
                <a:off x="1862439" y="3023337"/>
                <a:ext cx="209131" cy="217186"/>
              </a:xfrm>
              <a:prstGeom prst="rect">
                <a:avLst/>
              </a:prstGeom>
              <a:solidFill>
                <a:srgbClr val="FF0000"/>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B69C25A7-8D01-43C5-824A-8BD1C98F39E4}"/>
                  </a:ext>
                </a:extLst>
              </p:cNvPr>
              <p:cNvSpPr>
                <a:spLocks noChangeArrowheads="1"/>
              </p:cNvSpPr>
              <p:nvPr/>
            </p:nvSpPr>
            <p:spPr bwMode="auto">
              <a:xfrm>
                <a:off x="2168323" y="3023337"/>
                <a:ext cx="209131" cy="217186"/>
              </a:xfrm>
              <a:prstGeom prst="rect">
                <a:avLst/>
              </a:prstGeom>
              <a:solidFill>
                <a:srgbClr val="00B050"/>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50" name="矩形 49">
                <a:extLst>
                  <a:ext uri="{FF2B5EF4-FFF2-40B4-BE49-F238E27FC236}">
                    <a16:creationId xmlns:a16="http://schemas.microsoft.com/office/drawing/2014/main" id="{3CA0E73E-47D7-4DCC-BF4B-8E1DC2BDA37B}"/>
                  </a:ext>
                </a:extLst>
              </p:cNvPr>
              <p:cNvSpPr>
                <a:spLocks noChangeArrowheads="1"/>
              </p:cNvSpPr>
              <p:nvPr/>
            </p:nvSpPr>
            <p:spPr bwMode="auto">
              <a:xfrm>
                <a:off x="2474206" y="3023337"/>
                <a:ext cx="209131" cy="217186"/>
              </a:xfrm>
              <a:prstGeom prst="rect">
                <a:avLst/>
              </a:prstGeom>
              <a:solidFill>
                <a:srgbClr val="C00000"/>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51" name="矩形 50">
                <a:extLst>
                  <a:ext uri="{FF2B5EF4-FFF2-40B4-BE49-F238E27FC236}">
                    <a16:creationId xmlns:a16="http://schemas.microsoft.com/office/drawing/2014/main" id="{A00F37D2-EC3B-4C37-B048-3686646699B5}"/>
                  </a:ext>
                </a:extLst>
              </p:cNvPr>
              <p:cNvSpPr>
                <a:spLocks noChangeArrowheads="1"/>
              </p:cNvSpPr>
              <p:nvPr/>
            </p:nvSpPr>
            <p:spPr bwMode="auto">
              <a:xfrm>
                <a:off x="2780089" y="3023337"/>
                <a:ext cx="209131" cy="217186"/>
              </a:xfrm>
              <a:prstGeom prst="rect">
                <a:avLst/>
              </a:prstGeom>
              <a:solidFill>
                <a:srgbClr val="7030A0"/>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52" name="矩形 51">
                <a:extLst>
                  <a:ext uri="{FF2B5EF4-FFF2-40B4-BE49-F238E27FC236}">
                    <a16:creationId xmlns:a16="http://schemas.microsoft.com/office/drawing/2014/main" id="{5739AE9F-1850-458C-8298-45D9DD19C49D}"/>
                  </a:ext>
                </a:extLst>
              </p:cNvPr>
              <p:cNvSpPr>
                <a:spLocks noChangeArrowheads="1"/>
              </p:cNvSpPr>
              <p:nvPr/>
            </p:nvSpPr>
            <p:spPr bwMode="auto">
              <a:xfrm>
                <a:off x="1560872" y="3323562"/>
                <a:ext cx="209131" cy="217186"/>
              </a:xfrm>
              <a:prstGeom prst="rect">
                <a:avLst/>
              </a:prstGeom>
              <a:solidFill>
                <a:srgbClr val="538CD5"/>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53" name="等腰三角形 52">
                <a:extLst>
                  <a:ext uri="{FF2B5EF4-FFF2-40B4-BE49-F238E27FC236}">
                    <a16:creationId xmlns:a16="http://schemas.microsoft.com/office/drawing/2014/main" id="{126FE51A-8B6A-46A2-9F44-7CBFC166DEE4}"/>
                  </a:ext>
                </a:extLst>
              </p:cNvPr>
              <p:cNvSpPr>
                <a:spLocks noChangeArrowheads="1"/>
              </p:cNvSpPr>
              <p:nvPr/>
            </p:nvSpPr>
            <p:spPr bwMode="auto">
              <a:xfrm>
                <a:off x="1862439" y="3323562"/>
                <a:ext cx="223938" cy="217186"/>
              </a:xfrm>
              <a:prstGeom prst="triangle">
                <a:avLst>
                  <a:gd name="adj" fmla="val 50000"/>
                </a:avLst>
              </a:prstGeom>
              <a:solidFill>
                <a:srgbClr val="4472C4"/>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54" name="十字形 53">
                <a:extLst>
                  <a:ext uri="{FF2B5EF4-FFF2-40B4-BE49-F238E27FC236}">
                    <a16:creationId xmlns:a16="http://schemas.microsoft.com/office/drawing/2014/main" id="{488009A6-BCC5-49F5-BCBB-2AA184286C02}"/>
                  </a:ext>
                </a:extLst>
              </p:cNvPr>
              <p:cNvSpPr>
                <a:spLocks noChangeArrowheads="1"/>
              </p:cNvSpPr>
              <p:nvPr/>
            </p:nvSpPr>
            <p:spPr bwMode="auto">
              <a:xfrm>
                <a:off x="2474206" y="3323562"/>
                <a:ext cx="209131" cy="217186"/>
              </a:xfrm>
              <a:prstGeom prst="plus">
                <a:avLst>
                  <a:gd name="adj" fmla="val 25000"/>
                </a:avLst>
              </a:prstGeom>
              <a:solidFill>
                <a:srgbClr val="4472C4"/>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55" name="同心圆 115">
                <a:extLst>
                  <a:ext uri="{FF2B5EF4-FFF2-40B4-BE49-F238E27FC236}">
                    <a16:creationId xmlns:a16="http://schemas.microsoft.com/office/drawing/2014/main" id="{B7299779-728B-456D-99D4-05918BD6BAC9}"/>
                  </a:ext>
                </a:extLst>
              </p:cNvPr>
              <p:cNvSpPr>
                <a:spLocks noChangeArrowheads="1"/>
              </p:cNvSpPr>
              <p:nvPr/>
            </p:nvSpPr>
            <p:spPr bwMode="auto">
              <a:xfrm>
                <a:off x="2766296" y="3323562"/>
                <a:ext cx="222899" cy="222971"/>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472C4"/>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56" name="矩形 55">
                <a:extLst>
                  <a:ext uri="{FF2B5EF4-FFF2-40B4-BE49-F238E27FC236}">
                    <a16:creationId xmlns:a16="http://schemas.microsoft.com/office/drawing/2014/main" id="{8C0F929C-F7AF-4472-B94A-64146BCD7957}"/>
                  </a:ext>
                </a:extLst>
              </p:cNvPr>
              <p:cNvSpPr>
                <a:spLocks noChangeArrowheads="1"/>
              </p:cNvSpPr>
              <p:nvPr/>
            </p:nvSpPr>
            <p:spPr bwMode="auto">
              <a:xfrm>
                <a:off x="1551589" y="3698066"/>
                <a:ext cx="209131" cy="217186"/>
              </a:xfrm>
              <a:prstGeom prst="rect">
                <a:avLst/>
              </a:prstGeom>
              <a:blipFill dpi="0" rotWithShape="1">
                <a:blip r:embed="rId3"/>
                <a:srcRect/>
                <a:tile tx="0" ty="0" sx="100000" sy="100000" flip="none" algn="tl"/>
              </a:blip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57" name="矩形 56">
                <a:extLst>
                  <a:ext uri="{FF2B5EF4-FFF2-40B4-BE49-F238E27FC236}">
                    <a16:creationId xmlns:a16="http://schemas.microsoft.com/office/drawing/2014/main" id="{6362C0C4-9402-4A1D-98E5-2A0E503E65E5}"/>
                  </a:ext>
                </a:extLst>
              </p:cNvPr>
              <p:cNvSpPr>
                <a:spLocks noChangeArrowheads="1"/>
              </p:cNvSpPr>
              <p:nvPr/>
            </p:nvSpPr>
            <p:spPr bwMode="auto">
              <a:xfrm>
                <a:off x="1862439" y="3698066"/>
                <a:ext cx="209131" cy="217186"/>
              </a:xfrm>
              <a:prstGeom prst="rect">
                <a:avLst/>
              </a:prstGeom>
              <a:blipFill dpi="0" rotWithShape="1">
                <a:blip r:embed="rId4"/>
                <a:srcRect/>
                <a:tile tx="0" ty="0" sx="100000" sy="100000" flip="none" algn="tl"/>
              </a:blip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58" name="矩形 57">
                <a:extLst>
                  <a:ext uri="{FF2B5EF4-FFF2-40B4-BE49-F238E27FC236}">
                    <a16:creationId xmlns:a16="http://schemas.microsoft.com/office/drawing/2014/main" id="{7C75E390-678A-44C7-AA78-73094302E4DC}"/>
                  </a:ext>
                </a:extLst>
              </p:cNvPr>
              <p:cNvSpPr>
                <a:spLocks noChangeArrowheads="1"/>
              </p:cNvSpPr>
              <p:nvPr/>
            </p:nvSpPr>
            <p:spPr bwMode="auto">
              <a:xfrm>
                <a:off x="2168323" y="3698066"/>
                <a:ext cx="209131" cy="217186"/>
              </a:xfrm>
              <a:prstGeom prst="rect">
                <a:avLst/>
              </a:prstGeom>
              <a:blipFill dpi="0" rotWithShape="1">
                <a:blip r:embed="rId5"/>
                <a:srcRect/>
                <a:tile tx="0" ty="0" sx="100000" sy="100000" flip="none" algn="tl"/>
              </a:blip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59" name="TextBox 67">
                <a:extLst>
                  <a:ext uri="{FF2B5EF4-FFF2-40B4-BE49-F238E27FC236}">
                    <a16:creationId xmlns:a16="http://schemas.microsoft.com/office/drawing/2014/main" id="{97C9AF4A-E43D-4828-9E87-E40A3BC98613}"/>
                  </a:ext>
                </a:extLst>
              </p:cNvPr>
              <p:cNvSpPr>
                <a:spLocks noChangeArrowheads="1"/>
              </p:cNvSpPr>
              <p:nvPr/>
            </p:nvSpPr>
            <p:spPr bwMode="auto">
              <a:xfrm>
                <a:off x="3420596" y="2287094"/>
                <a:ext cx="1341197" cy="616183"/>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位置</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60" name="TextBox 68">
                <a:extLst>
                  <a:ext uri="{FF2B5EF4-FFF2-40B4-BE49-F238E27FC236}">
                    <a16:creationId xmlns:a16="http://schemas.microsoft.com/office/drawing/2014/main" id="{DB8A0D2B-A869-46A3-BCD5-C7915829A790}"/>
                  </a:ext>
                </a:extLst>
              </p:cNvPr>
              <p:cNvSpPr>
                <a:spLocks noChangeArrowheads="1"/>
              </p:cNvSpPr>
              <p:nvPr/>
            </p:nvSpPr>
            <p:spPr bwMode="auto">
              <a:xfrm>
                <a:off x="3420598" y="2988487"/>
                <a:ext cx="1341197" cy="616183"/>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色调</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61" name="TextBox 69">
                <a:extLst>
                  <a:ext uri="{FF2B5EF4-FFF2-40B4-BE49-F238E27FC236}">
                    <a16:creationId xmlns:a16="http://schemas.microsoft.com/office/drawing/2014/main" id="{BE1E7126-6A8A-4C42-83A9-E11BDFFD1236}"/>
                  </a:ext>
                </a:extLst>
              </p:cNvPr>
              <p:cNvSpPr>
                <a:spLocks noChangeArrowheads="1"/>
              </p:cNvSpPr>
              <p:nvPr/>
            </p:nvSpPr>
            <p:spPr bwMode="auto">
              <a:xfrm>
                <a:off x="3420598" y="3664578"/>
                <a:ext cx="1341197" cy="616183"/>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图案</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62" name="TextBox 70">
                <a:extLst>
                  <a:ext uri="{FF2B5EF4-FFF2-40B4-BE49-F238E27FC236}">
                    <a16:creationId xmlns:a16="http://schemas.microsoft.com/office/drawing/2014/main" id="{0D5D27A3-66C1-4BC0-BBFA-677FD576C355}"/>
                  </a:ext>
                </a:extLst>
              </p:cNvPr>
              <p:cNvSpPr>
                <a:spLocks noChangeArrowheads="1"/>
              </p:cNvSpPr>
              <p:nvPr/>
            </p:nvSpPr>
            <p:spPr bwMode="auto">
              <a:xfrm>
                <a:off x="3420598" y="3288614"/>
                <a:ext cx="1341197" cy="616183"/>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形状</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63" name="TextBox 1">
                <a:extLst>
                  <a:ext uri="{FF2B5EF4-FFF2-40B4-BE49-F238E27FC236}">
                    <a16:creationId xmlns:a16="http://schemas.microsoft.com/office/drawing/2014/main" id="{E70B9334-F7E6-46D4-9FD4-E70094609E6E}"/>
                  </a:ext>
                </a:extLst>
              </p:cNvPr>
              <p:cNvSpPr>
                <a:spLocks noChangeArrowheads="1"/>
              </p:cNvSpPr>
              <p:nvPr/>
            </p:nvSpPr>
            <p:spPr bwMode="auto">
              <a:xfrm>
                <a:off x="1428726" y="1536700"/>
                <a:ext cx="3317632" cy="1169767"/>
              </a:xfrm>
              <a:prstGeom prst="rect">
                <a:avLst/>
              </a:prstGeom>
              <a:noFill/>
              <a:ln w="9525">
                <a:noFill/>
                <a:miter lim="800000"/>
                <a:headEnd/>
                <a:tailEnd/>
              </a:ln>
            </p:spPr>
            <p:txBody>
              <a:bodyPr wrap="square">
                <a:spAutoFit/>
              </a:bodyPr>
              <a:lstStyle/>
              <a:p>
                <a:pPr marL="0" marR="0" lvl="0" indent="229235" defTabSz="914400" eaLnBrk="1" fontAlgn="base" latinLnBrk="0" hangingPunct="1">
                  <a:lnSpc>
                    <a:spcPct val="110000"/>
                  </a:lnSpc>
                  <a:spcBef>
                    <a:spcPts val="0"/>
                  </a:spcBef>
                  <a:spcAft>
                    <a:spcPts val="540"/>
                  </a:spcAft>
                  <a:buClrTx/>
                  <a:buSzTx/>
                  <a:buFontTx/>
                  <a:buNone/>
                  <a:tabLst/>
                  <a:defRPr/>
                </a:pPr>
                <a:r>
                  <a:rPr kumimoji="0" lang="zh-CN" altLang="en-US" sz="900" b="1" i="0" u="none" strike="noStrike" kern="1200" cap="none" spc="0" normalizeH="0" baseline="0" noProof="0">
                    <a:ln>
                      <a:noFill/>
                    </a:ln>
                    <a:solidFill>
                      <a:srgbClr val="FF0000"/>
                    </a:solidFill>
                    <a:effectLst/>
                    <a:uLnTx/>
                    <a:uFillTx/>
                    <a:latin typeface="等线" panose="02010600030101010101" pitchFamily="2" charset="-122"/>
                    <a:ea typeface="宋体" panose="02010600030101010101" pitchFamily="2" charset="-122"/>
                    <a:cs typeface="Times New Roman" panose="02020603050405020304" pitchFamily="18" charset="0"/>
                  </a:rPr>
                  <a:t>分类的（是什么</a:t>
                </a:r>
                <a:r>
                  <a:rPr kumimoji="0" lang="en-US" sz="900" b="1" i="0" u="none" strike="noStrike" kern="1200" cap="none" spc="0" normalizeH="0" baseline="0" noProof="0">
                    <a:ln>
                      <a:noFill/>
                    </a:ln>
                    <a:solidFill>
                      <a:srgbClr val="FF0000"/>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en-US" sz="900" b="1" i="0" u="none" strike="noStrike" kern="1200" cap="none" spc="0" normalizeH="0" baseline="0" noProof="0">
                    <a:ln>
                      <a:noFill/>
                    </a:ln>
                    <a:solidFill>
                      <a:srgbClr val="FF0000"/>
                    </a:solidFill>
                    <a:effectLst/>
                    <a:uLnTx/>
                    <a:uFillTx/>
                    <a:latin typeface="等线" panose="02010600030101010101" pitchFamily="2" charset="-122"/>
                    <a:ea typeface="宋体" panose="02010600030101010101" pitchFamily="2" charset="-122"/>
                    <a:cs typeface="Times New Roman" panose="02020603050405020304" pitchFamily="18" charset="0"/>
                  </a:rPr>
                  <a:t>在哪里）</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13" name="Group 51">
              <a:extLst>
                <a:ext uri="{FF2B5EF4-FFF2-40B4-BE49-F238E27FC236}">
                  <a16:creationId xmlns:a16="http://schemas.microsoft.com/office/drawing/2014/main" id="{DDA84283-71E4-4476-BE12-BAA90AE5C379}"/>
                </a:ext>
              </a:extLst>
            </p:cNvPr>
            <p:cNvGrpSpPr>
              <a:grpSpLocks/>
            </p:cNvGrpSpPr>
            <p:nvPr/>
          </p:nvGrpSpPr>
          <p:grpSpPr bwMode="auto">
            <a:xfrm>
              <a:off x="4611824" y="1506779"/>
              <a:ext cx="3728893" cy="4820472"/>
              <a:chOff x="4600256" y="1494020"/>
              <a:chExt cx="4111903" cy="5160909"/>
            </a:xfrm>
          </p:grpSpPr>
          <p:grpSp>
            <p:nvGrpSpPr>
              <p:cNvPr id="14" name="Group 52">
                <a:extLst>
                  <a:ext uri="{FF2B5EF4-FFF2-40B4-BE49-F238E27FC236}">
                    <a16:creationId xmlns:a16="http://schemas.microsoft.com/office/drawing/2014/main" id="{122E683C-3FE4-4F83-97F4-FECE5AB341C0}"/>
                  </a:ext>
                </a:extLst>
              </p:cNvPr>
              <p:cNvGrpSpPr>
                <a:grpSpLocks/>
              </p:cNvGrpSpPr>
              <p:nvPr/>
            </p:nvGrpSpPr>
            <p:grpSpPr bwMode="auto">
              <a:xfrm>
                <a:off x="4873312" y="2481865"/>
                <a:ext cx="1271886" cy="144760"/>
                <a:chOff x="4873312" y="2564636"/>
                <a:chExt cx="1232520" cy="144760"/>
              </a:xfrm>
            </p:grpSpPr>
            <p:cxnSp>
              <p:nvCxnSpPr>
                <p:cNvPr id="41" name="直接箭头连接符 40">
                  <a:extLst>
                    <a:ext uri="{FF2B5EF4-FFF2-40B4-BE49-F238E27FC236}">
                      <a16:creationId xmlns:a16="http://schemas.microsoft.com/office/drawing/2014/main" id="{251D2A3C-007A-43B5-B9F8-5DD3EB98B9D1}"/>
                    </a:ext>
                  </a:extLst>
                </p:cNvPr>
                <p:cNvCxnSpPr>
                  <a:cxnSpLocks noChangeShapeType="1"/>
                </p:cNvCxnSpPr>
                <p:nvPr/>
              </p:nvCxnSpPr>
              <p:spPr bwMode="auto">
                <a:xfrm>
                  <a:off x="4873312" y="2636644"/>
                  <a:ext cx="1232520" cy="1"/>
                </a:xfrm>
                <a:prstGeom prst="straightConnector1">
                  <a:avLst/>
                </a:prstGeom>
                <a:noFill/>
                <a:ln w="19050">
                  <a:solidFill>
                    <a:srgbClr val="4472C4"/>
                  </a:solidFill>
                  <a:round/>
                  <a:headEnd/>
                  <a:tailEnd type="arrow" w="med" len="med"/>
                </a:ln>
              </p:spPr>
            </p:cxnSp>
            <p:sp>
              <p:nvSpPr>
                <p:cNvPr id="42" name="椭圆 41">
                  <a:extLst>
                    <a:ext uri="{FF2B5EF4-FFF2-40B4-BE49-F238E27FC236}">
                      <a16:creationId xmlns:a16="http://schemas.microsoft.com/office/drawing/2014/main" id="{DCEE937C-EF51-4F74-9CEE-A8D292DFC7B3}"/>
                    </a:ext>
                  </a:extLst>
                </p:cNvPr>
                <p:cNvSpPr>
                  <a:spLocks noChangeArrowheads="1"/>
                </p:cNvSpPr>
                <p:nvPr/>
              </p:nvSpPr>
              <p:spPr bwMode="auto">
                <a:xfrm>
                  <a:off x="5566173" y="2564636"/>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43" name="椭圆 42">
                  <a:extLst>
                    <a:ext uri="{FF2B5EF4-FFF2-40B4-BE49-F238E27FC236}">
                      <a16:creationId xmlns:a16="http://schemas.microsoft.com/office/drawing/2014/main" id="{B26F0806-0FF5-43B8-8645-4DCC3CE44118}"/>
                    </a:ext>
                  </a:extLst>
                </p:cNvPr>
                <p:cNvSpPr>
                  <a:spLocks noChangeArrowheads="1"/>
                </p:cNvSpPr>
                <p:nvPr/>
              </p:nvSpPr>
              <p:spPr bwMode="auto">
                <a:xfrm>
                  <a:off x="5817800" y="2565380"/>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44" name="椭圆 43">
                  <a:extLst>
                    <a:ext uri="{FF2B5EF4-FFF2-40B4-BE49-F238E27FC236}">
                      <a16:creationId xmlns:a16="http://schemas.microsoft.com/office/drawing/2014/main" id="{9B3539C4-E4CC-489C-9C2E-D6148504F934}"/>
                    </a:ext>
                  </a:extLst>
                </p:cNvPr>
                <p:cNvSpPr>
                  <a:spLocks noChangeArrowheads="1"/>
                </p:cNvSpPr>
                <p:nvPr/>
              </p:nvSpPr>
              <p:spPr bwMode="auto">
                <a:xfrm>
                  <a:off x="5044547" y="2564636"/>
                  <a:ext cx="144016" cy="144016"/>
                </a:xfrm>
                <a:prstGeom prst="ellipse">
                  <a:avLst/>
                </a:prstGeom>
                <a:solidFill>
                  <a:srgbClr val="FF0000"/>
                </a:solidFill>
                <a:ln w="9525">
                  <a:noFill/>
                  <a:round/>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cxnSp>
            <p:nvCxnSpPr>
              <p:cNvPr id="15" name="直接连接符 14">
                <a:extLst>
                  <a:ext uri="{FF2B5EF4-FFF2-40B4-BE49-F238E27FC236}">
                    <a16:creationId xmlns:a16="http://schemas.microsoft.com/office/drawing/2014/main" id="{8F970C00-4D60-4FAA-814C-0D6AE35D91D0}"/>
                  </a:ext>
                </a:extLst>
              </p:cNvPr>
              <p:cNvCxnSpPr/>
              <p:nvPr/>
            </p:nvCxnSpPr>
            <p:spPr bwMode="auto">
              <a:xfrm>
                <a:off x="4873312" y="3174150"/>
                <a:ext cx="251012" cy="1"/>
              </a:xfrm>
              <a:prstGeom prst="line">
                <a:avLst/>
              </a:prstGeom>
              <a:noFill/>
              <a:ln w="25400">
                <a:solidFill>
                  <a:srgbClr val="4472C4"/>
                </a:solidFill>
                <a:round/>
                <a:headEnd/>
                <a:tailEnd/>
              </a:ln>
            </p:spPr>
          </p:cxnSp>
          <p:cxnSp>
            <p:nvCxnSpPr>
              <p:cNvPr id="16" name="直接连接符 15">
                <a:extLst>
                  <a:ext uri="{FF2B5EF4-FFF2-40B4-BE49-F238E27FC236}">
                    <a16:creationId xmlns:a16="http://schemas.microsoft.com/office/drawing/2014/main" id="{BF15D743-6641-4EFB-8963-BB6EDD0312A7}"/>
                  </a:ext>
                </a:extLst>
              </p:cNvPr>
              <p:cNvCxnSpPr/>
              <p:nvPr/>
            </p:nvCxnSpPr>
            <p:spPr bwMode="auto">
              <a:xfrm>
                <a:off x="5383749" y="3174150"/>
                <a:ext cx="612834" cy="1"/>
              </a:xfrm>
              <a:prstGeom prst="line">
                <a:avLst/>
              </a:prstGeom>
              <a:noFill/>
              <a:ln w="25400">
                <a:solidFill>
                  <a:srgbClr val="4472C4"/>
                </a:solidFill>
                <a:round/>
                <a:headEnd/>
                <a:tailEnd/>
              </a:ln>
            </p:spPr>
          </p:cxnSp>
          <p:cxnSp>
            <p:nvCxnSpPr>
              <p:cNvPr id="17" name="直接连接符 16">
                <a:extLst>
                  <a:ext uri="{FF2B5EF4-FFF2-40B4-BE49-F238E27FC236}">
                    <a16:creationId xmlns:a16="http://schemas.microsoft.com/office/drawing/2014/main" id="{1A59B905-8EEB-4E86-9344-911DF62BB9BE}"/>
                  </a:ext>
                </a:extLst>
              </p:cNvPr>
              <p:cNvCxnSpPr/>
              <p:nvPr/>
            </p:nvCxnSpPr>
            <p:spPr bwMode="auto">
              <a:xfrm>
                <a:off x="6285162" y="3174150"/>
                <a:ext cx="371539" cy="1"/>
              </a:xfrm>
              <a:prstGeom prst="line">
                <a:avLst/>
              </a:prstGeom>
              <a:noFill/>
              <a:ln w="25400">
                <a:solidFill>
                  <a:srgbClr val="4472C4"/>
                </a:solidFill>
                <a:round/>
                <a:headEnd/>
                <a:tailEnd/>
              </a:ln>
            </p:spPr>
          </p:cxnSp>
          <p:sp>
            <p:nvSpPr>
              <p:cNvPr id="18" name="矩形 17">
                <a:extLst>
                  <a:ext uri="{FF2B5EF4-FFF2-40B4-BE49-F238E27FC236}">
                    <a16:creationId xmlns:a16="http://schemas.microsoft.com/office/drawing/2014/main" id="{BBFC50C4-EDB5-43D5-891D-DC072FEB5917}"/>
                  </a:ext>
                </a:extLst>
              </p:cNvPr>
              <p:cNvSpPr>
                <a:spLocks noChangeArrowheads="1"/>
              </p:cNvSpPr>
              <p:nvPr/>
            </p:nvSpPr>
            <p:spPr bwMode="auto">
              <a:xfrm>
                <a:off x="4872924" y="3411215"/>
                <a:ext cx="74308" cy="802434"/>
              </a:xfrm>
              <a:prstGeom prst="rect">
                <a:avLst/>
              </a:prstGeom>
              <a:solidFill>
                <a:srgbClr val="538CD5"/>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矩形 18">
                <a:extLst>
                  <a:ext uri="{FF2B5EF4-FFF2-40B4-BE49-F238E27FC236}">
                    <a16:creationId xmlns:a16="http://schemas.microsoft.com/office/drawing/2014/main" id="{5095C543-16C2-4E1C-B0C4-1E6EE36AF630}"/>
                  </a:ext>
                </a:extLst>
              </p:cNvPr>
              <p:cNvSpPr>
                <a:spLocks noChangeArrowheads="1"/>
              </p:cNvSpPr>
              <p:nvPr/>
            </p:nvSpPr>
            <p:spPr bwMode="auto">
              <a:xfrm rot="822385">
                <a:off x="5132285" y="3406588"/>
                <a:ext cx="74308" cy="802434"/>
              </a:xfrm>
              <a:prstGeom prst="rect">
                <a:avLst/>
              </a:prstGeom>
              <a:solidFill>
                <a:srgbClr val="538CD5"/>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A8ABCCD3-29B2-4662-9ECB-78F113564D11}"/>
                  </a:ext>
                </a:extLst>
              </p:cNvPr>
              <p:cNvSpPr>
                <a:spLocks noChangeArrowheads="1"/>
              </p:cNvSpPr>
              <p:nvPr/>
            </p:nvSpPr>
            <p:spPr bwMode="auto">
              <a:xfrm rot="2089997">
                <a:off x="5425769" y="3461878"/>
                <a:ext cx="74308" cy="802434"/>
              </a:xfrm>
              <a:prstGeom prst="rect">
                <a:avLst/>
              </a:prstGeom>
              <a:solidFill>
                <a:srgbClr val="538CD5"/>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CAEB95BA-3435-43A6-B9DB-551C2F66811C}"/>
                  </a:ext>
                </a:extLst>
              </p:cNvPr>
              <p:cNvSpPr>
                <a:spLocks noChangeArrowheads="1"/>
              </p:cNvSpPr>
              <p:nvPr/>
            </p:nvSpPr>
            <p:spPr bwMode="auto">
              <a:xfrm rot="3673901">
                <a:off x="5725376" y="3586886"/>
                <a:ext cx="74332" cy="802175"/>
              </a:xfrm>
              <a:prstGeom prst="rect">
                <a:avLst/>
              </a:prstGeom>
              <a:solidFill>
                <a:srgbClr val="538CD5"/>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9A01D621-4983-4189-BE50-97061153D263}"/>
                  </a:ext>
                </a:extLst>
              </p:cNvPr>
              <p:cNvSpPr>
                <a:spLocks noChangeArrowheads="1"/>
              </p:cNvSpPr>
              <p:nvPr/>
            </p:nvSpPr>
            <p:spPr bwMode="auto">
              <a:xfrm>
                <a:off x="4882378" y="4350760"/>
                <a:ext cx="780233" cy="743318"/>
              </a:xfrm>
              <a:prstGeom prst="rect">
                <a:avLst/>
              </a:prstGeom>
              <a:solidFill>
                <a:srgbClr val="FABF8E"/>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3" name="矩形 22">
                <a:extLst>
                  <a:ext uri="{FF2B5EF4-FFF2-40B4-BE49-F238E27FC236}">
                    <a16:creationId xmlns:a16="http://schemas.microsoft.com/office/drawing/2014/main" id="{26B3383D-4F16-4203-B1F2-AC24931B54D0}"/>
                  </a:ext>
                </a:extLst>
              </p:cNvPr>
              <p:cNvSpPr>
                <a:spLocks noChangeArrowheads="1"/>
              </p:cNvSpPr>
              <p:nvPr/>
            </p:nvSpPr>
            <p:spPr bwMode="auto">
              <a:xfrm>
                <a:off x="5816083" y="4350760"/>
                <a:ext cx="334386" cy="743318"/>
              </a:xfrm>
              <a:prstGeom prst="rect">
                <a:avLst/>
              </a:prstGeom>
              <a:solidFill>
                <a:srgbClr val="FABF8E"/>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4" name="矩形 23">
                <a:extLst>
                  <a:ext uri="{FF2B5EF4-FFF2-40B4-BE49-F238E27FC236}">
                    <a16:creationId xmlns:a16="http://schemas.microsoft.com/office/drawing/2014/main" id="{03F8D7A3-F891-4A3A-9FFB-82E55DBC4A9F}"/>
                  </a:ext>
                </a:extLst>
              </p:cNvPr>
              <p:cNvSpPr>
                <a:spLocks noChangeArrowheads="1"/>
              </p:cNvSpPr>
              <p:nvPr/>
            </p:nvSpPr>
            <p:spPr bwMode="auto">
              <a:xfrm>
                <a:off x="6316960" y="4350760"/>
                <a:ext cx="371539" cy="514886"/>
              </a:xfrm>
              <a:prstGeom prst="rect">
                <a:avLst/>
              </a:prstGeom>
              <a:solidFill>
                <a:srgbClr val="FABF8E"/>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5" name="矩形 24">
                <a:extLst>
                  <a:ext uri="{FF2B5EF4-FFF2-40B4-BE49-F238E27FC236}">
                    <a16:creationId xmlns:a16="http://schemas.microsoft.com/office/drawing/2014/main" id="{E3B90266-219F-4778-A324-95D6B9F1D21D}"/>
                  </a:ext>
                </a:extLst>
              </p:cNvPr>
              <p:cNvSpPr>
                <a:spLocks noChangeArrowheads="1"/>
              </p:cNvSpPr>
              <p:nvPr/>
            </p:nvSpPr>
            <p:spPr bwMode="auto">
              <a:xfrm>
                <a:off x="4872566" y="5315075"/>
                <a:ext cx="209131" cy="217186"/>
              </a:xfrm>
              <a:prstGeom prst="rect">
                <a:avLst/>
              </a:prstGeom>
              <a:solidFill>
                <a:srgbClr val="C5D8F1"/>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6" name="矩形 25">
                <a:extLst>
                  <a:ext uri="{FF2B5EF4-FFF2-40B4-BE49-F238E27FC236}">
                    <a16:creationId xmlns:a16="http://schemas.microsoft.com/office/drawing/2014/main" id="{1DA4AAD3-FD0E-481A-ACF1-FD87908FBD53}"/>
                  </a:ext>
                </a:extLst>
              </p:cNvPr>
              <p:cNvSpPr>
                <a:spLocks noChangeArrowheads="1"/>
              </p:cNvSpPr>
              <p:nvPr/>
            </p:nvSpPr>
            <p:spPr bwMode="auto">
              <a:xfrm>
                <a:off x="5183416" y="5315075"/>
                <a:ext cx="209131" cy="217186"/>
              </a:xfrm>
              <a:prstGeom prst="rect">
                <a:avLst/>
              </a:prstGeom>
              <a:solidFill>
                <a:srgbClr val="8CB3E3"/>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7" name="矩形 26">
                <a:extLst>
                  <a:ext uri="{FF2B5EF4-FFF2-40B4-BE49-F238E27FC236}">
                    <a16:creationId xmlns:a16="http://schemas.microsoft.com/office/drawing/2014/main" id="{9B1C65AA-71F2-4BF1-9167-A1F664F01E28}"/>
                  </a:ext>
                </a:extLst>
              </p:cNvPr>
              <p:cNvSpPr>
                <a:spLocks noChangeArrowheads="1"/>
              </p:cNvSpPr>
              <p:nvPr/>
            </p:nvSpPr>
            <p:spPr bwMode="auto">
              <a:xfrm>
                <a:off x="5489300" y="5315075"/>
                <a:ext cx="209131" cy="217186"/>
              </a:xfrm>
              <a:prstGeom prst="rect">
                <a:avLst/>
              </a:prstGeom>
              <a:solidFill>
                <a:srgbClr val="538CD5"/>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8" name="矩形 27">
                <a:extLst>
                  <a:ext uri="{FF2B5EF4-FFF2-40B4-BE49-F238E27FC236}">
                    <a16:creationId xmlns:a16="http://schemas.microsoft.com/office/drawing/2014/main" id="{AAD06877-02B2-4D33-B696-16A7D76955F3}"/>
                  </a:ext>
                </a:extLst>
              </p:cNvPr>
              <p:cNvSpPr>
                <a:spLocks noChangeArrowheads="1"/>
              </p:cNvSpPr>
              <p:nvPr/>
            </p:nvSpPr>
            <p:spPr bwMode="auto">
              <a:xfrm>
                <a:off x="4883797" y="5689579"/>
                <a:ext cx="209131" cy="217186"/>
              </a:xfrm>
              <a:prstGeom prst="rect">
                <a:avLst/>
              </a:prstGeom>
              <a:solidFill>
                <a:srgbClr val="D8D8D8"/>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29" name="矩形 28">
                <a:extLst>
                  <a:ext uri="{FF2B5EF4-FFF2-40B4-BE49-F238E27FC236}">
                    <a16:creationId xmlns:a16="http://schemas.microsoft.com/office/drawing/2014/main" id="{5BF8571C-9E1B-4C1E-9A89-0AC07EFE8D37}"/>
                  </a:ext>
                </a:extLst>
              </p:cNvPr>
              <p:cNvSpPr>
                <a:spLocks noChangeArrowheads="1"/>
              </p:cNvSpPr>
              <p:nvPr/>
            </p:nvSpPr>
            <p:spPr bwMode="auto">
              <a:xfrm>
                <a:off x="5194647" y="5689579"/>
                <a:ext cx="209131" cy="217186"/>
              </a:xfrm>
              <a:prstGeom prst="rect">
                <a:avLst/>
              </a:prstGeom>
              <a:solidFill>
                <a:srgbClr val="7F7F7F"/>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0" name="矩形 29">
                <a:extLst>
                  <a:ext uri="{FF2B5EF4-FFF2-40B4-BE49-F238E27FC236}">
                    <a16:creationId xmlns:a16="http://schemas.microsoft.com/office/drawing/2014/main" id="{B6FBBDEE-1FA6-41A6-B839-DA8260F41649}"/>
                  </a:ext>
                </a:extLst>
              </p:cNvPr>
              <p:cNvSpPr>
                <a:spLocks noChangeArrowheads="1"/>
              </p:cNvSpPr>
              <p:nvPr/>
            </p:nvSpPr>
            <p:spPr bwMode="auto">
              <a:xfrm>
                <a:off x="5500530" y="5689579"/>
                <a:ext cx="209131" cy="217186"/>
              </a:xfrm>
              <a:prstGeom prst="rect">
                <a:avLst/>
              </a:prstGeom>
              <a:solidFill>
                <a:srgbClr val="3F3F3F"/>
              </a:solid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EC94AC00-EF8E-4862-ACFA-BC75B6C4A2EF}"/>
                  </a:ext>
                </a:extLst>
              </p:cNvPr>
              <p:cNvSpPr>
                <a:spLocks noChangeArrowheads="1"/>
              </p:cNvSpPr>
              <p:nvPr/>
            </p:nvSpPr>
            <p:spPr bwMode="auto">
              <a:xfrm>
                <a:off x="4890685" y="6065806"/>
                <a:ext cx="209131" cy="217186"/>
              </a:xfrm>
              <a:prstGeom prst="rect">
                <a:avLst/>
              </a:prstGeom>
              <a:blipFill dpi="0" rotWithShape="1">
                <a:blip r:embed="rId6"/>
                <a:srcRect/>
                <a:tile tx="0" ty="0" sx="100000" sy="100000" flip="none" algn="tl"/>
              </a:blip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6DB18A9A-870C-4AC4-AAE8-A029D68F81E1}"/>
                  </a:ext>
                </a:extLst>
              </p:cNvPr>
              <p:cNvSpPr>
                <a:spLocks noChangeArrowheads="1"/>
              </p:cNvSpPr>
              <p:nvPr/>
            </p:nvSpPr>
            <p:spPr bwMode="auto">
              <a:xfrm>
                <a:off x="5201535" y="6065806"/>
                <a:ext cx="209131" cy="217186"/>
              </a:xfrm>
              <a:prstGeom prst="rect">
                <a:avLst/>
              </a:prstGeom>
              <a:blipFill dpi="0" rotWithShape="1">
                <a:blip r:embed="rId7"/>
                <a:srcRect/>
                <a:tile tx="0" ty="0" sx="100000" sy="100000" flip="none" algn="tl"/>
              </a:blip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B1B0A55B-CB9E-4528-8402-9BB552C44E49}"/>
                  </a:ext>
                </a:extLst>
              </p:cNvPr>
              <p:cNvSpPr>
                <a:spLocks noChangeArrowheads="1"/>
              </p:cNvSpPr>
              <p:nvPr/>
            </p:nvSpPr>
            <p:spPr bwMode="auto">
              <a:xfrm>
                <a:off x="5507418" y="6065806"/>
                <a:ext cx="209131" cy="217186"/>
              </a:xfrm>
              <a:prstGeom prst="rect">
                <a:avLst/>
              </a:prstGeom>
              <a:blipFill dpi="0" rotWithShape="1">
                <a:blip r:embed="rId8"/>
                <a:srcRect/>
                <a:tile tx="0" ty="0" sx="100000" sy="100000" flip="none" algn="tl"/>
              </a:blipFill>
              <a:ln w="9525">
                <a:noFill/>
                <a:miter lim="800000"/>
                <a:headEnd/>
                <a:tailEnd/>
              </a:ln>
            </p:spPr>
            <p:txBody>
              <a:bodyPr anchor="ctr"/>
              <a:lstStyle/>
              <a:p>
                <a:pPr marL="0" marR="0" lvl="0" indent="228600" algn="just" defTabSz="914400" eaLnBrk="1" fontAlgn="base"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4" name="TextBox 75">
                <a:extLst>
                  <a:ext uri="{FF2B5EF4-FFF2-40B4-BE49-F238E27FC236}">
                    <a16:creationId xmlns:a16="http://schemas.microsoft.com/office/drawing/2014/main" id="{47C1FD62-2889-4225-9F8E-DCECD08EA2CA}"/>
                  </a:ext>
                </a:extLst>
              </p:cNvPr>
              <p:cNvSpPr>
                <a:spLocks noChangeArrowheads="1"/>
              </p:cNvSpPr>
              <p:nvPr/>
            </p:nvSpPr>
            <p:spPr bwMode="auto">
              <a:xfrm>
                <a:off x="6682258" y="2495742"/>
                <a:ext cx="2004288" cy="659012"/>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坐标轴位置</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5" name="TextBox 76">
                <a:extLst>
                  <a:ext uri="{FF2B5EF4-FFF2-40B4-BE49-F238E27FC236}">
                    <a16:creationId xmlns:a16="http://schemas.microsoft.com/office/drawing/2014/main" id="{606D2D4E-8F37-4C74-BD4B-F84A0EC29DCC}"/>
                  </a:ext>
                </a:extLst>
              </p:cNvPr>
              <p:cNvSpPr>
                <a:spLocks noChangeArrowheads="1"/>
              </p:cNvSpPr>
              <p:nvPr/>
            </p:nvSpPr>
            <p:spPr bwMode="auto">
              <a:xfrm>
                <a:off x="7100759" y="3036217"/>
                <a:ext cx="1312270" cy="659012"/>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长度</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6" name="TextBox 77">
                <a:extLst>
                  <a:ext uri="{FF2B5EF4-FFF2-40B4-BE49-F238E27FC236}">
                    <a16:creationId xmlns:a16="http://schemas.microsoft.com/office/drawing/2014/main" id="{876BD890-5A61-44C2-A6A7-571D042A4F2D}"/>
                  </a:ext>
                </a:extLst>
              </p:cNvPr>
              <p:cNvSpPr>
                <a:spLocks noChangeArrowheads="1"/>
              </p:cNvSpPr>
              <p:nvPr/>
            </p:nvSpPr>
            <p:spPr bwMode="auto">
              <a:xfrm>
                <a:off x="7100759" y="3705304"/>
                <a:ext cx="1312270" cy="659012"/>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角度</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7" name="TextBox 78">
                <a:extLst>
                  <a:ext uri="{FF2B5EF4-FFF2-40B4-BE49-F238E27FC236}">
                    <a16:creationId xmlns:a16="http://schemas.microsoft.com/office/drawing/2014/main" id="{838FEBBB-AFBC-4CF3-93D0-4E6388AE0340}"/>
                  </a:ext>
                </a:extLst>
              </p:cNvPr>
              <p:cNvSpPr>
                <a:spLocks noChangeArrowheads="1"/>
              </p:cNvSpPr>
              <p:nvPr/>
            </p:nvSpPr>
            <p:spPr bwMode="auto">
              <a:xfrm>
                <a:off x="7113181" y="4444121"/>
                <a:ext cx="1312270" cy="659012"/>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面积</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8" name="TextBox 79">
                <a:extLst>
                  <a:ext uri="{FF2B5EF4-FFF2-40B4-BE49-F238E27FC236}">
                    <a16:creationId xmlns:a16="http://schemas.microsoft.com/office/drawing/2014/main" id="{265F542F-8245-4B0B-9577-69ED6732E7AC}"/>
                  </a:ext>
                </a:extLst>
              </p:cNvPr>
              <p:cNvSpPr>
                <a:spLocks noChangeArrowheads="1"/>
              </p:cNvSpPr>
              <p:nvPr/>
            </p:nvSpPr>
            <p:spPr bwMode="auto">
              <a:xfrm>
                <a:off x="6620728" y="5390092"/>
                <a:ext cx="2091431" cy="659012"/>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亮度</a:t>
                </a:r>
                <a:r>
                  <a:rPr kumimoji="0" lang="en-US" sz="900" b="0" i="0" u="none" strike="noStrike" kern="1200" cap="none" spc="0" normalizeH="0" baseline="0" noProof="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饱和度</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39" name="TextBox 80">
                <a:extLst>
                  <a:ext uri="{FF2B5EF4-FFF2-40B4-BE49-F238E27FC236}">
                    <a16:creationId xmlns:a16="http://schemas.microsoft.com/office/drawing/2014/main" id="{9DED79CC-F58A-418A-B446-5BB0054A85A3}"/>
                  </a:ext>
                </a:extLst>
              </p:cNvPr>
              <p:cNvSpPr>
                <a:spLocks noChangeArrowheads="1"/>
              </p:cNvSpPr>
              <p:nvPr/>
            </p:nvSpPr>
            <p:spPr bwMode="auto">
              <a:xfrm>
                <a:off x="6775731" y="5995917"/>
                <a:ext cx="1773615" cy="659012"/>
              </a:xfrm>
              <a:prstGeom prst="rect">
                <a:avLst/>
              </a:prstGeom>
              <a:noFill/>
              <a:ln w="9525">
                <a:noFill/>
                <a:miter lim="800000"/>
                <a:headEnd/>
                <a:tailEnd/>
              </a:ln>
            </p:spPr>
            <p:txBody>
              <a:bodyPr wrap="none">
                <a:spAutoFit/>
              </a:bodyPr>
              <a:lstStyle/>
              <a:p>
                <a:pPr marL="0" marR="0" lvl="0" indent="228600" defTabSz="914400" eaLnBrk="1" fontAlgn="base" latinLnBrk="0" hangingPunct="1">
                  <a:lnSpc>
                    <a:spcPct val="110000"/>
                  </a:lnSpc>
                  <a:spcBef>
                    <a:spcPts val="0"/>
                  </a:spcBef>
                  <a:spcAft>
                    <a:spcPts val="0"/>
                  </a:spcAft>
                  <a:buClrTx/>
                  <a:buSzTx/>
                  <a:buFontTx/>
                  <a:buNone/>
                  <a:tabLst/>
                  <a:defRPr/>
                </a:pPr>
                <a:r>
                  <a:rPr kumimoji="0" lang="zh-CN" altLang="en-US" sz="900" b="0" i="0" u="none" strike="noStrike" kern="1200" cap="none" spc="0" normalizeH="0" baseline="0" noProof="0">
                    <a:ln>
                      <a:noFill/>
                    </a:ln>
                    <a:solidFill>
                      <a:srgbClr val="000000"/>
                    </a:solidFill>
                    <a:effectLst/>
                    <a:uLnTx/>
                    <a:uFillTx/>
                    <a:latin typeface="等线" panose="02010600030101010101" pitchFamily="2" charset="-122"/>
                    <a:ea typeface="宋体" panose="02010600030101010101" pitchFamily="2" charset="-122"/>
                    <a:cs typeface="Times New Roman" panose="02020603050405020304" pitchFamily="18" charset="0"/>
                  </a:rPr>
                  <a:t>图案密度</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40" name="TextBox 3">
                <a:extLst>
                  <a:ext uri="{FF2B5EF4-FFF2-40B4-BE49-F238E27FC236}">
                    <a16:creationId xmlns:a16="http://schemas.microsoft.com/office/drawing/2014/main" id="{1FBE6E82-CFC4-4399-B4E1-1B555CB3E70A}"/>
                  </a:ext>
                </a:extLst>
              </p:cNvPr>
              <p:cNvSpPr>
                <a:spLocks noChangeArrowheads="1"/>
              </p:cNvSpPr>
              <p:nvPr/>
            </p:nvSpPr>
            <p:spPr bwMode="auto">
              <a:xfrm>
                <a:off x="4600256" y="1494020"/>
                <a:ext cx="3363976" cy="771911"/>
              </a:xfrm>
              <a:prstGeom prst="rect">
                <a:avLst/>
              </a:prstGeom>
              <a:noFill/>
              <a:ln w="9525">
                <a:noFill/>
                <a:miter lim="800000"/>
                <a:headEnd/>
                <a:tailEnd/>
              </a:ln>
            </p:spPr>
            <p:txBody>
              <a:bodyPr wrap="square">
                <a:spAutoFit/>
              </a:bodyPr>
              <a:lstStyle/>
              <a:p>
                <a:pPr marL="0" marR="0" lvl="0" indent="229235" algn="ctr" defTabSz="914400" eaLnBrk="1" fontAlgn="base" latinLnBrk="0" hangingPunct="1">
                  <a:lnSpc>
                    <a:spcPct val="110000"/>
                  </a:lnSpc>
                  <a:spcBef>
                    <a:spcPts val="0"/>
                  </a:spcBef>
                  <a:spcAft>
                    <a:spcPts val="430"/>
                  </a:spcAft>
                  <a:buClrTx/>
                  <a:buSzTx/>
                  <a:buFontTx/>
                  <a:buNone/>
                  <a:tabLst/>
                  <a:defRPr/>
                </a:pPr>
                <a:r>
                  <a:rPr kumimoji="0" lang="zh-CN" altLang="en-US" sz="900" b="1" i="0" u="none" strike="noStrike" kern="1200" cap="none" spc="0" normalizeH="0" baseline="0" noProof="0">
                    <a:ln>
                      <a:noFill/>
                    </a:ln>
                    <a:solidFill>
                      <a:srgbClr val="FF0000"/>
                    </a:solidFill>
                    <a:effectLst/>
                    <a:uLnTx/>
                    <a:uFillTx/>
                    <a:latin typeface="等线" panose="02010600030101010101" pitchFamily="2" charset="-122"/>
                    <a:ea typeface="宋体" panose="02010600030101010101" pitchFamily="2" charset="-122"/>
                    <a:cs typeface="Times New Roman" panose="02020603050405020304" pitchFamily="18" charset="0"/>
                  </a:rPr>
                  <a:t>定距</a:t>
                </a:r>
                <a:r>
                  <a:rPr kumimoji="0" lang="en-US" sz="900" b="1" i="0" u="none" strike="noStrike" kern="1200" cap="none" spc="0" normalizeH="0" baseline="0" noProof="0">
                    <a:ln>
                      <a:noFill/>
                    </a:ln>
                    <a:solidFill>
                      <a:srgbClr val="FF0000"/>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en-US" sz="900" b="1" i="0" u="none" strike="noStrike" kern="1200" cap="none" spc="0" normalizeH="0" baseline="0" noProof="0">
                    <a:ln>
                      <a:noFill/>
                    </a:ln>
                    <a:solidFill>
                      <a:srgbClr val="FF0000"/>
                    </a:solidFill>
                    <a:effectLst/>
                    <a:uLnTx/>
                    <a:uFillTx/>
                    <a:latin typeface="等线" panose="02010600030101010101" pitchFamily="2" charset="-122"/>
                    <a:ea typeface="宋体" panose="02010600030101010101" pitchFamily="2" charset="-122"/>
                    <a:cs typeface="Times New Roman" panose="02020603050405020304" pitchFamily="18" charset="0"/>
                  </a:rPr>
                  <a:t>定序的（程度）</a:t>
                </a:r>
                <a:endParaRPr kumimoji="0" lang="zh-CN" altLang="en-US" sz="1050" b="0" i="0" u="none" strike="noStrike" kern="100" cap="none" spc="0" normalizeH="0" baseline="0" noProof="0">
                  <a:ln>
                    <a:noFill/>
                  </a:ln>
                  <a:solidFill>
                    <a:sysClr val="windowText" lastClr="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grpSp>
      <p:sp>
        <p:nvSpPr>
          <p:cNvPr id="91" name="文本框 90">
            <a:extLst>
              <a:ext uri="{FF2B5EF4-FFF2-40B4-BE49-F238E27FC236}">
                <a16:creationId xmlns:a16="http://schemas.microsoft.com/office/drawing/2014/main" id="{50D3D952-DE73-4EA3-89B2-C8357345000C}"/>
              </a:ext>
            </a:extLst>
          </p:cNvPr>
          <p:cNvSpPr txBox="1"/>
          <p:nvPr/>
        </p:nvSpPr>
        <p:spPr>
          <a:xfrm>
            <a:off x="5302398" y="4539640"/>
            <a:ext cx="6122194" cy="3461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 </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4-34 </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视觉通道的选择与展示</a:t>
            </a:r>
          </a:p>
        </p:txBody>
      </p:sp>
    </p:spTree>
    <p:extLst>
      <p:ext uri="{BB962C8B-B14F-4D97-AF65-F5344CB8AC3E}">
        <p14:creationId xmlns:p14="http://schemas.microsoft.com/office/powerpoint/2010/main" val="1584101151"/>
      </p:ext>
    </p:extLst>
  </p:cSld>
  <p:clrMapOvr>
    <a:masterClrMapping/>
  </p:clrMapOvr>
  <p:transition>
    <p:blinds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4ADF7D-101A-45B3-A9E0-1AA640DC28C8}"/>
              </a:ext>
            </a:extLst>
          </p:cNvPr>
          <p:cNvSpPr txBox="1"/>
          <p:nvPr/>
        </p:nvSpPr>
        <p:spPr>
          <a:xfrm>
            <a:off x="119336" y="476672"/>
            <a:ext cx="6122194" cy="377860"/>
          </a:xfrm>
          <a:prstGeom prst="rect">
            <a:avLst/>
          </a:prstGeom>
          <a:noFill/>
        </p:spPr>
        <p:txBody>
          <a:bodyPr wrap="square">
            <a:spAutoFit/>
          </a:bodyPr>
          <a:lstStyle/>
          <a:p>
            <a:pPr indent="127000">
              <a:lnSpc>
                <a:spcPct val="110000"/>
              </a:lnSpc>
            </a:pPr>
            <a:r>
              <a:rPr lang="zh-CN" altLang="zh-CN"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美学中的黄金比例准则</a:t>
            </a:r>
            <a:endParaRPr lang="zh-CN" altLang="zh-CN" b="1"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B5F5A1F-7E3C-4522-B02B-C0CFE370A6B8}"/>
                  </a:ext>
                </a:extLst>
              </p:cNvPr>
              <p:cNvSpPr txBox="1"/>
              <p:nvPr/>
            </p:nvSpPr>
            <p:spPr>
              <a:xfrm>
                <a:off x="480702" y="990112"/>
                <a:ext cx="4777383" cy="1584921"/>
              </a:xfrm>
              <a:prstGeom prst="rect">
                <a:avLst/>
              </a:prstGeom>
              <a:noFill/>
            </p:spPr>
            <p:txBody>
              <a:bodyPr wrap="square">
                <a:spAutoFit/>
              </a:bodyPr>
              <a:lstStyle/>
              <a:p>
                <a:pPr indent="266700">
                  <a:lnSpc>
                    <a:spcPct val="110000"/>
                  </a:lnSpc>
                </a:pP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美学中的黄金比例（</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Golden ratio</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）是可视化中常用的准则，它代表的是一个数学常数</a:t>
                </a:r>
                <a14:m>
                  <m:oMath xmlns:m="http://schemas.openxmlformats.org/officeDocument/2006/math">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𝜑</m:t>
                    </m:r>
                  </m:oMath>
                </a14:m>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，其取值约等于</a:t>
                </a:r>
                <a:r>
                  <a:rPr lang="en-US" altLang="zh-CN" kern="100" dirty="0">
                    <a:solidFill>
                      <a:schemeClr val="tx2"/>
                    </a:solidFill>
                    <a:latin typeface="等线" panose="02010600030101010101" pitchFamily="2" charset="-122"/>
                    <a:ea typeface="等线" panose="02010600030101010101" pitchFamily="2" charset="-122"/>
                    <a:cs typeface="Times New Roman" panose="02020603050405020304" pitchFamily="18" charset="0"/>
                  </a:rPr>
                  <a:t>1.618</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，计算公式如下：</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10000"/>
                  </a:lnSpc>
                </a:pPr>
                <a14:m>
                  <m:oMathPara xmlns:m="http://schemas.openxmlformats.org/officeDocument/2006/math">
                    <m:oMathParaPr>
                      <m:jc m:val="centerGroup"/>
                    </m:oMathParaPr>
                    <m:oMath xmlns:m="http://schemas.openxmlformats.org/officeDocument/2006/math">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𝜑</m:t>
                      </m:r>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solidFill>
                                <a:schemeClr val="tx2"/>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𝑎</m:t>
                          </m:r>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𝑏</m:t>
                          </m:r>
                        </m:num>
                        <m:den>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𝑎</m:t>
                          </m:r>
                        </m:den>
                      </m:f>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solidFill>
                                <a:schemeClr val="tx2"/>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𝑎</m:t>
                          </m:r>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 </m:t>
                          </m:r>
                        </m:num>
                        <m:den>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𝑏</m:t>
                          </m:r>
                        </m:den>
                      </m:f>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           </m:t>
                      </m:r>
                      <m:r>
                        <a:rPr lang="zh-CN" altLang="zh-CN" sz="1800" i="1" kern="100">
                          <a:solidFill>
                            <a:schemeClr val="tx2"/>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𝑎</m:t>
                      </m:r>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&gt;</m:t>
                      </m:r>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𝑏</m:t>
                      </m:r>
                      <m:r>
                        <a:rPr lang="en-US" altLang="zh-CN" sz="1800" i="1" kern="100">
                          <a:solidFill>
                            <a:schemeClr val="tx2"/>
                          </a:solidFill>
                          <a:effectLst/>
                          <a:latin typeface="Cambria Math" panose="02040503050406030204" pitchFamily="18" charset="0"/>
                          <a:ea typeface="等线" panose="02010600030101010101" pitchFamily="2" charset="-122"/>
                          <a:cs typeface="Times New Roman" panose="02020603050405020304" pitchFamily="18" charset="0"/>
                        </a:rPr>
                        <m:t>&gt;0</m:t>
                      </m:r>
                      <m:r>
                        <a:rPr lang="zh-CN" altLang="zh-CN" sz="1800" i="1" kern="100">
                          <a:solidFill>
                            <a:schemeClr val="tx2"/>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1B5F5A1F-7E3C-4522-B02B-C0CFE370A6B8}"/>
                  </a:ext>
                </a:extLst>
              </p:cNvPr>
              <p:cNvSpPr txBox="1">
                <a:spLocks noRot="1" noChangeAspect="1" noMove="1" noResize="1" noEditPoints="1" noAdjustHandles="1" noChangeArrowheads="1" noChangeShapeType="1" noTextEdit="1"/>
              </p:cNvSpPr>
              <p:nvPr/>
            </p:nvSpPr>
            <p:spPr>
              <a:xfrm>
                <a:off x="480702" y="990112"/>
                <a:ext cx="4777383" cy="1584921"/>
              </a:xfrm>
              <a:prstGeom prst="rect">
                <a:avLst/>
              </a:prstGeom>
              <a:blipFill>
                <a:blip r:embed="rId2"/>
                <a:stretch>
                  <a:fillRect l="-1148" t="-2692" r="-574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80601B78-5EE1-47EA-9863-664CC26CCE15}"/>
              </a:ext>
            </a:extLst>
          </p:cNvPr>
          <p:cNvSpPr txBox="1"/>
          <p:nvPr/>
        </p:nvSpPr>
        <p:spPr>
          <a:xfrm>
            <a:off x="1051316" y="5045474"/>
            <a:ext cx="3061097" cy="616964"/>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4-35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黄金比例示意图</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（图片来源：维基百科）</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F88F9DE3-54F8-45AD-9AB4-B35D76A7680C}"/>
              </a:ext>
            </a:extLst>
          </p:cNvPr>
          <p:cNvSpPr txBox="1"/>
          <p:nvPr/>
        </p:nvSpPr>
        <p:spPr>
          <a:xfrm>
            <a:off x="5522590" y="850538"/>
            <a:ext cx="4777383" cy="987258"/>
          </a:xfrm>
          <a:prstGeom prst="rect">
            <a:avLst/>
          </a:prstGeom>
          <a:noFill/>
        </p:spPr>
        <p:txBody>
          <a:bodyPr wrap="square">
            <a:spAutoFit/>
          </a:bodyPr>
          <a:lstStyle/>
          <a:p>
            <a:pPr indent="266700">
              <a:lnSpc>
                <a:spcPct val="110000"/>
              </a:lnSpc>
            </a:pPr>
            <a:r>
              <a:rPr lang="zh-CN" altLang="zh-CN" kern="100" dirty="0">
                <a:solidFill>
                  <a:schemeClr val="tx2"/>
                </a:solidFill>
                <a:latin typeface="等线" panose="02010600030101010101" pitchFamily="2" charset="-122"/>
                <a:cs typeface="Times New Roman" panose="02020603050405020304" pitchFamily="18" charset="0"/>
              </a:rPr>
              <a:t>黄金分割比例具有严格的比例性、艺术性、和谐性，蕴藏着丰富的美学价值，而且呈现于不少动物和植物的外观，如图</a:t>
            </a:r>
            <a:r>
              <a:rPr lang="en-US" altLang="zh-CN" kern="100" dirty="0">
                <a:solidFill>
                  <a:schemeClr val="tx2"/>
                </a:solidFill>
                <a:latin typeface="等线" panose="02010600030101010101" pitchFamily="2" charset="-122"/>
                <a:cs typeface="Times New Roman" panose="02020603050405020304" pitchFamily="18" charset="0"/>
              </a:rPr>
              <a:t>4-36</a:t>
            </a:r>
            <a:r>
              <a:rPr lang="zh-CN" altLang="zh-CN" kern="100" dirty="0">
                <a:solidFill>
                  <a:schemeClr val="tx2"/>
                </a:solidFill>
                <a:latin typeface="等线" panose="02010600030101010101" pitchFamily="2" charset="-122"/>
                <a:cs typeface="Times New Roman" panose="02020603050405020304" pitchFamily="18" charset="0"/>
              </a:rPr>
              <a:t>所示。</a:t>
            </a:r>
          </a:p>
        </p:txBody>
      </p:sp>
      <p:pic>
        <p:nvPicPr>
          <p:cNvPr id="11" name="图片 10" descr="图示&#10;&#10;描述已自动生成">
            <a:extLst>
              <a:ext uri="{FF2B5EF4-FFF2-40B4-BE49-F238E27FC236}">
                <a16:creationId xmlns:a16="http://schemas.microsoft.com/office/drawing/2014/main" id="{F485E5B1-92E1-4337-9F1F-1B566E1F4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478" y="3139711"/>
            <a:ext cx="1567815" cy="2214245"/>
          </a:xfrm>
          <a:prstGeom prst="rect">
            <a:avLst/>
          </a:prstGeom>
        </p:spPr>
      </p:pic>
      <p:sp>
        <p:nvSpPr>
          <p:cNvPr id="15" name="文本框 14">
            <a:extLst>
              <a:ext uri="{FF2B5EF4-FFF2-40B4-BE49-F238E27FC236}">
                <a16:creationId xmlns:a16="http://schemas.microsoft.com/office/drawing/2014/main" id="{A7763568-C4BE-4431-82C8-776206752EC6}"/>
              </a:ext>
            </a:extLst>
          </p:cNvPr>
          <p:cNvSpPr txBox="1"/>
          <p:nvPr/>
        </p:nvSpPr>
        <p:spPr>
          <a:xfrm>
            <a:off x="5121152" y="5474443"/>
            <a:ext cx="3793083" cy="616964"/>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4-36 </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黄金比例示意图</a:t>
            </a:r>
          </a:p>
          <a:p>
            <a:pPr indent="2667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（图片来源：</a:t>
            </a:r>
            <a:r>
              <a:rPr lang="en-US" altLang="zh-CN" sz="1600" kern="100" dirty="0" err="1">
                <a:solidFill>
                  <a:schemeClr val="accent1">
                    <a:lumMod val="75000"/>
                  </a:schemeClr>
                </a:solidFill>
                <a:latin typeface="等线" panose="02010600030101010101" pitchFamily="2" charset="-122"/>
                <a:cs typeface="Times New Roman" panose="02020603050405020304" pitchFamily="18" charset="0"/>
              </a:rPr>
              <a:t>Marios</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 Ioannides</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2011</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a:t>
            </a:r>
          </a:p>
        </p:txBody>
      </p:sp>
      <p:sp>
        <p:nvSpPr>
          <p:cNvPr id="17" name="文本框 16">
            <a:extLst>
              <a:ext uri="{FF2B5EF4-FFF2-40B4-BE49-F238E27FC236}">
                <a16:creationId xmlns:a16="http://schemas.microsoft.com/office/drawing/2014/main" id="{7B3B00D0-61C5-4ECE-A33D-1813DC5BA92A}"/>
              </a:ext>
            </a:extLst>
          </p:cNvPr>
          <p:cNvSpPr txBox="1"/>
          <p:nvPr/>
        </p:nvSpPr>
        <p:spPr>
          <a:xfrm>
            <a:off x="5522590" y="1837796"/>
            <a:ext cx="4777383" cy="987258"/>
          </a:xfrm>
          <a:prstGeom prst="rect">
            <a:avLst/>
          </a:prstGeom>
          <a:noFill/>
        </p:spPr>
        <p:txBody>
          <a:bodyPr wrap="square">
            <a:spAutoFit/>
          </a:bodyPr>
          <a:lstStyle/>
          <a:p>
            <a:pPr indent="266700">
              <a:lnSpc>
                <a:spcPct val="110000"/>
              </a:lnSpc>
            </a:pPr>
            <a:r>
              <a:rPr lang="zh-CN" altLang="zh-CN" kern="100" dirty="0">
                <a:solidFill>
                  <a:schemeClr val="tx2"/>
                </a:solidFill>
                <a:latin typeface="等线" panose="02010600030101010101" pitchFamily="2" charset="-122"/>
                <a:cs typeface="Times New Roman" panose="02020603050405020304" pitchFamily="18" charset="0"/>
              </a:rPr>
              <a:t>现今普遍很多工业产品、电子产品、建筑物或艺术品均应用了黄金比例，提高其美观性，如图</a:t>
            </a:r>
            <a:r>
              <a:rPr lang="en-US" altLang="zh-CN" kern="100" dirty="0">
                <a:solidFill>
                  <a:schemeClr val="tx2"/>
                </a:solidFill>
                <a:latin typeface="等线" panose="02010600030101010101" pitchFamily="2" charset="-122"/>
                <a:cs typeface="Times New Roman" panose="02020603050405020304" pitchFamily="18" charset="0"/>
              </a:rPr>
              <a:t>4-37</a:t>
            </a:r>
            <a:r>
              <a:rPr lang="zh-CN" altLang="zh-CN" kern="100" dirty="0">
                <a:solidFill>
                  <a:schemeClr val="tx2"/>
                </a:solidFill>
                <a:latin typeface="等线" panose="02010600030101010101" pitchFamily="2" charset="-122"/>
                <a:cs typeface="Times New Roman" panose="02020603050405020304" pitchFamily="18" charset="0"/>
              </a:rPr>
              <a:t>所示。</a:t>
            </a:r>
          </a:p>
        </p:txBody>
      </p:sp>
      <p:pic>
        <p:nvPicPr>
          <p:cNvPr id="18" name="图片 17" descr="All these ratios are approximately 1:1.618 a.k.a the beauty proportions.">
            <a:extLst>
              <a:ext uri="{FF2B5EF4-FFF2-40B4-BE49-F238E27FC236}">
                <a16:creationId xmlns:a16="http://schemas.microsoft.com/office/drawing/2014/main" id="{871EE3EC-2B15-4103-9F62-DAA512FB43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9466" y="3647437"/>
            <a:ext cx="3281013" cy="1603003"/>
          </a:xfrm>
          <a:prstGeom prst="rect">
            <a:avLst/>
          </a:prstGeom>
          <a:noFill/>
          <a:ln>
            <a:noFill/>
          </a:ln>
        </p:spPr>
      </p:pic>
      <p:sp>
        <p:nvSpPr>
          <p:cNvPr id="20" name="文本框 19">
            <a:extLst>
              <a:ext uri="{FF2B5EF4-FFF2-40B4-BE49-F238E27FC236}">
                <a16:creationId xmlns:a16="http://schemas.microsoft.com/office/drawing/2014/main" id="{B85731FF-033D-48B9-B711-28EBA6166DD3}"/>
              </a:ext>
            </a:extLst>
          </p:cNvPr>
          <p:cNvSpPr txBox="1"/>
          <p:nvPr/>
        </p:nvSpPr>
        <p:spPr>
          <a:xfrm>
            <a:off x="8607784" y="5474443"/>
            <a:ext cx="3384377" cy="616964"/>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4-37 </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黄金比例示意图</a:t>
            </a:r>
          </a:p>
          <a:p>
            <a:pPr indent="2667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（图片来源：</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Ali </a:t>
            </a:r>
            <a:r>
              <a:rPr lang="en-US" altLang="zh-CN" sz="1600" kern="100" dirty="0" err="1">
                <a:solidFill>
                  <a:schemeClr val="accent1">
                    <a:lumMod val="75000"/>
                  </a:schemeClr>
                </a:solidFill>
                <a:latin typeface="等线" panose="02010600030101010101" pitchFamily="2" charset="-122"/>
                <a:cs typeface="Times New Roman" panose="02020603050405020304" pitchFamily="18" charset="0"/>
              </a:rPr>
              <a:t>Mahfooz</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2015</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a:t>
            </a:r>
          </a:p>
        </p:txBody>
      </p:sp>
      <p:cxnSp>
        <p:nvCxnSpPr>
          <p:cNvPr id="22" name="直接连接符 21">
            <a:extLst>
              <a:ext uri="{FF2B5EF4-FFF2-40B4-BE49-F238E27FC236}">
                <a16:creationId xmlns:a16="http://schemas.microsoft.com/office/drawing/2014/main" id="{00A2E310-AF87-4E73-B79C-C3388EAD8E57}"/>
              </a:ext>
            </a:extLst>
          </p:cNvPr>
          <p:cNvCxnSpPr>
            <a:cxnSpLocks/>
          </p:cNvCxnSpPr>
          <p:nvPr/>
        </p:nvCxnSpPr>
        <p:spPr>
          <a:xfrm>
            <a:off x="5376205" y="853983"/>
            <a:ext cx="0" cy="5472608"/>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图片 12"/>
          <p:cNvPicPr/>
          <p:nvPr/>
        </p:nvPicPr>
        <p:blipFill>
          <a:blip r:embed="rId5" cstate="print">
            <a:extLst>
              <a:ext uri="{28A0092B-C50C-407E-A947-70E740481C1C}">
                <a14:useLocalDpi xmlns:a14="http://schemas.microsoft.com/office/drawing/2010/main" val="0"/>
              </a:ext>
            </a:extLst>
          </a:blip>
          <a:stretch>
            <a:fillRect/>
          </a:stretch>
        </p:blipFill>
        <p:spPr>
          <a:xfrm>
            <a:off x="1051315" y="3272304"/>
            <a:ext cx="3430617" cy="1524847"/>
          </a:xfrm>
          <a:prstGeom prst="rect">
            <a:avLst/>
          </a:prstGeom>
        </p:spPr>
      </p:pic>
    </p:spTree>
    <p:extLst>
      <p:ext uri="{BB962C8B-B14F-4D97-AF65-F5344CB8AC3E}">
        <p14:creationId xmlns:p14="http://schemas.microsoft.com/office/powerpoint/2010/main" val="2133886969"/>
      </p:ext>
    </p:extLst>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C60610-5D5B-4042-9954-921FE9EFF71D}"/>
              </a:ext>
            </a:extLst>
          </p:cNvPr>
          <p:cNvSpPr txBox="1"/>
          <p:nvPr/>
        </p:nvSpPr>
        <p:spPr>
          <a:xfrm>
            <a:off x="479376" y="548680"/>
            <a:ext cx="9937104" cy="706797"/>
          </a:xfrm>
          <a:prstGeom prst="rect">
            <a:avLst/>
          </a:prstGeom>
          <a:noFill/>
        </p:spPr>
        <p:txBody>
          <a:bodyPr wrap="square">
            <a:spAutoFit/>
          </a:bodyPr>
          <a:lstStyle/>
          <a:p>
            <a:pPr indent="269240">
              <a:lnSpc>
                <a:spcPct val="115000"/>
              </a:lnSpc>
            </a:pP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需要提醒的是，</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在数据来源和目标用户已定的情况下，不同视觉通道的表现力不同</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视觉通道的表现力</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的评价指标包括以下几种</a:t>
            </a:r>
            <a:r>
              <a:rPr lang="zh-CN" altLang="en-US"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121AA9FF-E1EA-44FA-B804-55ED52C75C9D}"/>
              </a:ext>
            </a:extLst>
          </p:cNvPr>
          <p:cNvSpPr txBox="1"/>
          <p:nvPr/>
        </p:nvSpPr>
        <p:spPr>
          <a:xfrm>
            <a:off x="479376" y="1481104"/>
            <a:ext cx="4418682" cy="388248"/>
          </a:xfrm>
          <a:prstGeom prst="rect">
            <a:avLst/>
          </a:prstGeom>
          <a:noFill/>
        </p:spPr>
        <p:txBody>
          <a:bodyPr wrap="square">
            <a:spAutoFit/>
          </a:bodyPr>
          <a:lstStyle/>
          <a:p>
            <a:pPr indent="267970">
              <a:lnSpc>
                <a:spcPct val="115000"/>
              </a:lnSpc>
            </a:pP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b="1"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）精确性</a:t>
            </a:r>
            <a:r>
              <a:rPr lang="zh-CN" altLang="zh-CN" sz="1800" b="1"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D8C06111-12E4-47AB-848E-902E1BEF54D5}"/>
              </a:ext>
            </a:extLst>
          </p:cNvPr>
          <p:cNvPicPr>
            <a:picLocks noChangeAspect="1"/>
          </p:cNvPicPr>
          <p:nvPr/>
        </p:nvPicPr>
        <p:blipFill>
          <a:blip r:embed="rId2"/>
          <a:stretch>
            <a:fillRect/>
          </a:stretch>
        </p:blipFill>
        <p:spPr>
          <a:xfrm>
            <a:off x="2017606" y="2063476"/>
            <a:ext cx="2333333" cy="2980952"/>
          </a:xfrm>
          <a:prstGeom prst="rect">
            <a:avLst/>
          </a:prstGeom>
        </p:spPr>
      </p:pic>
      <p:sp>
        <p:nvSpPr>
          <p:cNvPr id="10" name="文本框 9">
            <a:extLst>
              <a:ext uri="{FF2B5EF4-FFF2-40B4-BE49-F238E27FC236}">
                <a16:creationId xmlns:a16="http://schemas.microsoft.com/office/drawing/2014/main" id="{D3DF5B76-7529-4B01-BBF5-E719E96CD29D}"/>
              </a:ext>
            </a:extLst>
          </p:cNvPr>
          <p:cNvSpPr txBox="1"/>
          <p:nvPr/>
        </p:nvSpPr>
        <p:spPr>
          <a:xfrm>
            <a:off x="1559496" y="5247879"/>
            <a:ext cx="3528392"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4-38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视觉通道的精确度对比</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66AB6972-D491-4FD0-90E7-5FD15AEF0F94}"/>
              </a:ext>
            </a:extLst>
          </p:cNvPr>
          <p:cNvSpPr txBox="1"/>
          <p:nvPr/>
        </p:nvSpPr>
        <p:spPr>
          <a:xfrm>
            <a:off x="5453459" y="1500020"/>
            <a:ext cx="6122194" cy="369332"/>
          </a:xfrm>
          <a:prstGeom prst="rect">
            <a:avLst/>
          </a:prstGeom>
          <a:noFill/>
        </p:spPr>
        <p:txBody>
          <a:bodyPr wrap="square">
            <a:spAutoFit/>
          </a:bodyPr>
          <a:lstStyle/>
          <a:p>
            <a:r>
              <a:rPr lang="zh-CN"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2</a:t>
            </a:r>
            <a:r>
              <a:rPr lang="zh-CN"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）可辨认性</a:t>
            </a:r>
            <a:endParaRPr lang="zh-CN" altLang="en-US" dirty="0">
              <a:solidFill>
                <a:schemeClr val="tx2"/>
              </a:solidFill>
            </a:endParaRPr>
          </a:p>
        </p:txBody>
      </p:sp>
      <p:pic>
        <p:nvPicPr>
          <p:cNvPr id="15" name="pic">
            <a:extLst>
              <a:ext uri="{FF2B5EF4-FFF2-40B4-BE49-F238E27FC236}">
                <a16:creationId xmlns:a16="http://schemas.microsoft.com/office/drawing/2014/main" id="{A771AD88-F7B5-4CB3-8523-218AD4E16B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629353" y="2761521"/>
            <a:ext cx="3770405" cy="2282907"/>
          </a:xfrm>
          <a:prstGeom prst="rect">
            <a:avLst/>
          </a:prstGeom>
        </p:spPr>
      </p:pic>
      <p:sp>
        <p:nvSpPr>
          <p:cNvPr id="17" name="文本框 16">
            <a:extLst>
              <a:ext uri="{FF2B5EF4-FFF2-40B4-BE49-F238E27FC236}">
                <a16:creationId xmlns:a16="http://schemas.microsoft.com/office/drawing/2014/main" id="{ED8C4DC0-9F34-44B6-BFC7-2ED1E2BEB7A9}"/>
              </a:ext>
            </a:extLst>
          </p:cNvPr>
          <p:cNvSpPr txBox="1"/>
          <p:nvPr/>
        </p:nvSpPr>
        <p:spPr>
          <a:xfrm>
            <a:off x="6618834" y="5247879"/>
            <a:ext cx="3770406"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 </a:t>
            </a:r>
            <a:r>
              <a:rPr lang="en-US" altLang="zh-CN" sz="1600" kern="100" dirty="0" smtClean="0">
                <a:solidFill>
                  <a:schemeClr val="accent1">
                    <a:lumMod val="75000"/>
                  </a:schemeClr>
                </a:solidFill>
                <a:latin typeface="等线" panose="02010600030101010101" pitchFamily="2" charset="-122"/>
                <a:cs typeface="Times New Roman" panose="02020603050405020304" pitchFamily="18" charset="0"/>
              </a:rPr>
              <a:t>4-39 </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视觉通道的可辨认性</a:t>
            </a:r>
          </a:p>
        </p:txBody>
      </p:sp>
    </p:spTree>
    <p:extLst>
      <p:ext uri="{BB962C8B-B14F-4D97-AF65-F5344CB8AC3E}">
        <p14:creationId xmlns:p14="http://schemas.microsoft.com/office/powerpoint/2010/main" val="1925476481"/>
      </p:ext>
    </p:extLst>
  </p:cSld>
  <p:clrMapOvr>
    <a:masterClrMapping/>
  </p:clrMapOvr>
  <p:transition>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5AEEA76-577B-4142-8354-E8C53FC50C8C}"/>
              </a:ext>
            </a:extLst>
          </p:cNvPr>
          <p:cNvSpPr txBox="1"/>
          <p:nvPr/>
        </p:nvSpPr>
        <p:spPr>
          <a:xfrm>
            <a:off x="263352" y="927315"/>
            <a:ext cx="2232248" cy="369332"/>
          </a:xfrm>
          <a:prstGeom prst="rect">
            <a:avLst/>
          </a:prstGeom>
          <a:noFill/>
        </p:spPr>
        <p:txBody>
          <a:bodyPr wrap="square">
            <a:spAutoFit/>
          </a:bodyPr>
          <a:lstStyle/>
          <a:p>
            <a:r>
              <a:rPr lang="zh-CN"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3</a:t>
            </a:r>
            <a:r>
              <a:rPr lang="zh-CN"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）可分离性</a:t>
            </a:r>
            <a:endParaRPr lang="zh-CN" altLang="en-US" dirty="0">
              <a:solidFill>
                <a:schemeClr val="tx2"/>
              </a:solidFill>
            </a:endParaRPr>
          </a:p>
        </p:txBody>
      </p:sp>
      <p:sp>
        <p:nvSpPr>
          <p:cNvPr id="4" name="Rectangle 2">
            <a:extLst>
              <a:ext uri="{FF2B5EF4-FFF2-40B4-BE49-F238E27FC236}">
                <a16:creationId xmlns:a16="http://schemas.microsoft.com/office/drawing/2014/main" id="{D750D96E-5E25-43E0-AC2E-BF527587468E}"/>
              </a:ext>
            </a:extLst>
          </p:cNvPr>
          <p:cNvSpPr>
            <a:spLocks noChangeArrowheads="1"/>
          </p:cNvSpPr>
          <p:nvPr/>
        </p:nvSpPr>
        <p:spPr bwMode="auto">
          <a:xfrm>
            <a:off x="691258" y="19168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5923198E-AFBA-4DDA-B6F5-A4FA949301EB}"/>
              </a:ext>
            </a:extLst>
          </p:cNvPr>
          <p:cNvGraphicFramePr>
            <a:graphicFrameLocks noChangeAspect="1"/>
          </p:cNvGraphicFramePr>
          <p:nvPr>
            <p:extLst>
              <p:ext uri="{D42A27DB-BD31-4B8C-83A1-F6EECF244321}">
                <p14:modId xmlns:p14="http://schemas.microsoft.com/office/powerpoint/2010/main" val="1386164679"/>
              </p:ext>
            </p:extLst>
          </p:nvPr>
        </p:nvGraphicFramePr>
        <p:xfrm>
          <a:off x="479376" y="2107412"/>
          <a:ext cx="4059992" cy="1584176"/>
        </p:xfrm>
        <a:graphic>
          <a:graphicData uri="http://schemas.openxmlformats.org/presentationml/2006/ole">
            <mc:AlternateContent xmlns:mc="http://schemas.openxmlformats.org/markup-compatibility/2006">
              <mc:Choice xmlns:v="urn:schemas-microsoft-com:vml" Requires="v">
                <p:oleObj spid="_x0000_s5181" r:id="rId3" imgW="4150980" imgH="1621766" progId="Visio.Drawing.11">
                  <p:embed/>
                </p:oleObj>
              </mc:Choice>
              <mc:Fallback>
                <p:oleObj r:id="rId3" imgW="4150980" imgH="162176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107412"/>
                        <a:ext cx="4059992" cy="1584176"/>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2E2CB7E9-D8F0-4331-A958-76254F3D2CE5}"/>
              </a:ext>
            </a:extLst>
          </p:cNvPr>
          <p:cNvSpPr txBox="1"/>
          <p:nvPr/>
        </p:nvSpPr>
        <p:spPr>
          <a:xfrm>
            <a:off x="767408" y="4156979"/>
            <a:ext cx="3673922"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4-40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视觉通道的可分离性差</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9D2A28A-1624-49EE-88B4-88315666E138}"/>
              </a:ext>
            </a:extLst>
          </p:cNvPr>
          <p:cNvSpPr txBox="1"/>
          <p:nvPr/>
        </p:nvSpPr>
        <p:spPr>
          <a:xfrm>
            <a:off x="4727848" y="927315"/>
            <a:ext cx="2617143" cy="369332"/>
          </a:xfrm>
          <a:prstGeom prst="rect">
            <a:avLst/>
          </a:prstGeom>
          <a:noFill/>
        </p:spPr>
        <p:txBody>
          <a:bodyPr wrap="square">
            <a:spAutoFit/>
          </a:bodyPr>
          <a:lstStyle/>
          <a:p>
            <a:r>
              <a:rPr lang="zh-CN"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4</a:t>
            </a:r>
            <a:r>
              <a:rPr lang="zh-CN"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）视觉突出性</a:t>
            </a:r>
            <a:endParaRPr lang="zh-CN" altLang="en-US" dirty="0">
              <a:solidFill>
                <a:schemeClr val="tx2"/>
              </a:solidFill>
            </a:endParaRPr>
          </a:p>
        </p:txBody>
      </p:sp>
      <p:graphicFrame>
        <p:nvGraphicFramePr>
          <p:cNvPr id="12" name="表格 11">
            <a:extLst>
              <a:ext uri="{FF2B5EF4-FFF2-40B4-BE49-F238E27FC236}">
                <a16:creationId xmlns:a16="http://schemas.microsoft.com/office/drawing/2014/main" id="{B4CF00B6-E0B5-4B94-9C06-9EA4520E95EB}"/>
              </a:ext>
            </a:extLst>
          </p:cNvPr>
          <p:cNvGraphicFramePr>
            <a:graphicFrameLocks noGrp="1"/>
          </p:cNvGraphicFramePr>
          <p:nvPr>
            <p:extLst>
              <p:ext uri="{D42A27DB-BD31-4B8C-83A1-F6EECF244321}">
                <p14:modId xmlns:p14="http://schemas.microsoft.com/office/powerpoint/2010/main" val="462731369"/>
              </p:ext>
            </p:extLst>
          </p:nvPr>
        </p:nvGraphicFramePr>
        <p:xfrm>
          <a:off x="5074493" y="1961677"/>
          <a:ext cx="6887913" cy="1875646"/>
        </p:xfrm>
        <a:graphic>
          <a:graphicData uri="http://schemas.openxmlformats.org/drawingml/2006/table">
            <a:tbl>
              <a:tblPr firstRow="1" firstCol="1" bandRow="1"/>
              <a:tblGrid>
                <a:gridCol w="3357261">
                  <a:extLst>
                    <a:ext uri="{9D8B030D-6E8A-4147-A177-3AD203B41FA5}">
                      <a16:colId xmlns:a16="http://schemas.microsoft.com/office/drawing/2014/main" val="1888059431"/>
                    </a:ext>
                  </a:extLst>
                </a:gridCol>
                <a:gridCol w="3530652">
                  <a:extLst>
                    <a:ext uri="{9D8B030D-6E8A-4147-A177-3AD203B41FA5}">
                      <a16:colId xmlns:a16="http://schemas.microsoft.com/office/drawing/2014/main" val="299905484"/>
                    </a:ext>
                  </a:extLst>
                </a:gridCol>
              </a:tblGrid>
              <a:tr h="1875646">
                <a:tc>
                  <a:txBody>
                    <a:bodyPr/>
                    <a:lstStyle/>
                    <a:p>
                      <a:pPr indent="228600">
                        <a:lnSpc>
                          <a:spcPct val="110000"/>
                        </a:lnSpc>
                      </a:pPr>
                      <a:endParaRPr lang="en-US" sz="14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12367687345312343465475683454561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23454565781231234654733323123212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23433846576622345656765756368213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87235465756232343456546756765656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23453456467567867897903423423445</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34535646756533432474234237534343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8600">
                        <a:lnSpc>
                          <a:spcPct val="110000"/>
                        </a:lnSpc>
                      </a:pPr>
                      <a:endParaRPr lang="en-US" sz="14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123676</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73453123434654756</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3454561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234545657</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1231234654733323123212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23433</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4657662234565676575636</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213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9235">
                        <a:lnSpc>
                          <a:spcPct val="110000"/>
                        </a:lnSpc>
                      </a:pP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7235465756232343456546756765656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23453456467567</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67</a:t>
                      </a:r>
                      <a:r>
                        <a:rPr lang="en-US" sz="1400" b="1"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a:t>
                      </a: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97903423423445</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nSpc>
                          <a:spcPct val="110000"/>
                        </a:lnSpc>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34535646756533432474234237534343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3033863"/>
                  </a:ext>
                </a:extLst>
              </a:tr>
            </a:tbl>
          </a:graphicData>
        </a:graphic>
      </p:graphicFrame>
      <p:sp>
        <p:nvSpPr>
          <p:cNvPr id="14" name="文本框 13">
            <a:extLst>
              <a:ext uri="{FF2B5EF4-FFF2-40B4-BE49-F238E27FC236}">
                <a16:creationId xmlns:a16="http://schemas.microsoft.com/office/drawing/2014/main" id="{7478D794-6BC8-4EB3-9EA8-1CB0ABA16E62}"/>
              </a:ext>
            </a:extLst>
          </p:cNvPr>
          <p:cNvSpPr txBox="1"/>
          <p:nvPr/>
        </p:nvSpPr>
        <p:spPr>
          <a:xfrm>
            <a:off x="6672064" y="4156979"/>
            <a:ext cx="3504323"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4-41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视觉突出的示例</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98570513"/>
      </p:ext>
    </p:extLst>
  </p:cSld>
  <p:clrMapOvr>
    <a:masterClrMapping/>
  </p:clrMapOvr>
  <p:transition>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E4BD26A-84EA-44BC-8EF4-7D8F9BBCDDFC}"/>
              </a:ext>
            </a:extLst>
          </p:cNvPr>
          <p:cNvSpPr txBox="1"/>
          <p:nvPr/>
        </p:nvSpPr>
        <p:spPr>
          <a:xfrm>
            <a:off x="191344" y="404664"/>
            <a:ext cx="6117578"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4</a:t>
            </a:r>
            <a:r>
              <a:rPr lang="zh-CN" altLang="zh-CN" sz="1800" b="1" kern="100" dirty="0">
                <a:solidFill>
                  <a:schemeClr val="tx2"/>
                </a:solidFill>
                <a:effectLst/>
                <a:latin typeface="等线" panose="02010600030101010101" pitchFamily="2" charset="-122"/>
                <a:ea typeface="仿宋" panose="02010609060101010101" pitchFamily="49" charset="-122"/>
              </a:rPr>
              <a:t>）可视分析学</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5" name="文本框 4">
            <a:extLst>
              <a:ext uri="{FF2B5EF4-FFF2-40B4-BE49-F238E27FC236}">
                <a16:creationId xmlns:a16="http://schemas.microsoft.com/office/drawing/2014/main" id="{4DCAD379-0FB0-462C-8E3E-302C505BCBFC}"/>
              </a:ext>
            </a:extLst>
          </p:cNvPr>
          <p:cNvSpPr txBox="1"/>
          <p:nvPr/>
        </p:nvSpPr>
        <p:spPr>
          <a:xfrm>
            <a:off x="569299" y="939252"/>
            <a:ext cx="10225136" cy="1366528"/>
          </a:xfrm>
          <a:prstGeom prst="rect">
            <a:avLst/>
          </a:prstGeom>
          <a:noFill/>
        </p:spPr>
        <p:txBody>
          <a:bodyPr wrap="square">
            <a:spAutoFit/>
          </a:bodyPr>
          <a:lstStyle/>
          <a:p>
            <a:pPr indent="270510">
              <a:lnSpc>
                <a:spcPct val="115000"/>
              </a:lnSpc>
            </a:pP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可视分析学（</a:t>
            </a:r>
            <a:r>
              <a:rPr lang="en-US" altLang="zh-CN" sz="1800" b="1"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Visual Analytics</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是一门以可视交互为基础，综合运用图形学、数据挖掘和人机交互等技术等多个学科领域的知识，以实现人机协同完成可视化任务为主要目的分析推理性学科。</a:t>
            </a: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   </a:t>
            </a:r>
          </a:p>
          <a:p>
            <a:pPr indent="270510">
              <a:lnSpc>
                <a:spcPct val="115000"/>
              </a:lnSpc>
            </a:pPr>
            <a:r>
              <a:rPr lang="en-US" altLang="zh-CN" kern="100" dirty="0">
                <a:solidFill>
                  <a:schemeClr val="tx2"/>
                </a:solidFill>
                <a:latin typeface="等线" panose="02010600030101010101" pitchFamily="2" charset="-122"/>
                <a:cs typeface="Times New Roman" panose="02020603050405020304" pitchFamily="18" charset="0"/>
              </a:rPr>
              <a:t>   </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可视分析学是一门跨学科性较强的新兴学科，主要涉及的学科领域有科学</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信息可视化、数据挖掘、统计分析、分析推理、人机交互和数据管理等，如图</a:t>
            </a:r>
            <a:r>
              <a:rPr lang="en-US" altLang="zh-CN" sz="1800" kern="100" dirty="0" smtClean="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4-42</a:t>
            </a:r>
            <a:r>
              <a:rPr lang="zh-CN" altLang="zh-CN" sz="1800" kern="100" dirty="0" smtClean="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所</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示。</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7D1F974-F0DE-413C-8787-15DD3E85DBE8}"/>
              </a:ext>
            </a:extLst>
          </p:cNvPr>
          <p:cNvPicPr>
            <a:picLocks noChangeAspect="1"/>
          </p:cNvPicPr>
          <p:nvPr/>
        </p:nvPicPr>
        <p:blipFill>
          <a:blip r:embed="rId3" cstate="print"/>
          <a:srcRect/>
          <a:stretch>
            <a:fillRect/>
          </a:stretch>
        </p:blipFill>
        <p:spPr bwMode="auto">
          <a:xfrm>
            <a:off x="1271464" y="2708921"/>
            <a:ext cx="3202774" cy="2993030"/>
          </a:xfrm>
          <a:prstGeom prst="rect">
            <a:avLst/>
          </a:prstGeom>
          <a:noFill/>
          <a:ln w="9525">
            <a:noFill/>
            <a:miter lim="800000"/>
            <a:headEnd/>
            <a:tailEnd/>
          </a:ln>
        </p:spPr>
      </p:pic>
      <p:sp>
        <p:nvSpPr>
          <p:cNvPr id="8" name="文本框 7">
            <a:extLst>
              <a:ext uri="{FF2B5EF4-FFF2-40B4-BE49-F238E27FC236}">
                <a16:creationId xmlns:a16="http://schemas.microsoft.com/office/drawing/2014/main" id="{FD87C0F5-D648-47D8-BA81-99AA6448589D}"/>
              </a:ext>
            </a:extLst>
          </p:cNvPr>
          <p:cNvSpPr txBox="1"/>
          <p:nvPr/>
        </p:nvSpPr>
        <p:spPr>
          <a:xfrm>
            <a:off x="767408" y="5720842"/>
            <a:ext cx="4029346"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4-42 </a:t>
            </a:r>
            <a:r>
              <a:rPr lang="zh-CN"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可视化</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分析学的相关学科</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Rectangle 2">
            <a:extLst>
              <a:ext uri="{FF2B5EF4-FFF2-40B4-BE49-F238E27FC236}">
                <a16:creationId xmlns:a16="http://schemas.microsoft.com/office/drawing/2014/main" id="{8F5E8BD8-BA53-445D-8C7E-57AB1B31380A}"/>
              </a:ext>
            </a:extLst>
          </p:cNvPr>
          <p:cNvSpPr>
            <a:spLocks noChangeArrowheads="1"/>
          </p:cNvSpPr>
          <p:nvPr/>
        </p:nvSpPr>
        <p:spPr bwMode="auto">
          <a:xfrm>
            <a:off x="4454399" y="24693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a:extLst>
              <a:ext uri="{FF2B5EF4-FFF2-40B4-BE49-F238E27FC236}">
                <a16:creationId xmlns:a16="http://schemas.microsoft.com/office/drawing/2014/main" id="{6876F8DF-F38C-420D-AEDA-305CDF82EDAD}"/>
              </a:ext>
            </a:extLst>
          </p:cNvPr>
          <p:cNvGraphicFramePr>
            <a:graphicFrameLocks noChangeAspect="1"/>
          </p:cNvGraphicFramePr>
          <p:nvPr>
            <p:extLst>
              <p:ext uri="{D42A27DB-BD31-4B8C-83A1-F6EECF244321}">
                <p14:modId xmlns:p14="http://schemas.microsoft.com/office/powerpoint/2010/main" val="1746686608"/>
              </p:ext>
            </p:extLst>
          </p:nvPr>
        </p:nvGraphicFramePr>
        <p:xfrm>
          <a:off x="5681867" y="2542952"/>
          <a:ext cx="4950635" cy="3164167"/>
        </p:xfrm>
        <a:graphic>
          <a:graphicData uri="http://schemas.openxmlformats.org/presentationml/2006/ole">
            <mc:AlternateContent xmlns:mc="http://schemas.openxmlformats.org/markup-compatibility/2006">
              <mc:Choice xmlns:v="urn:schemas-microsoft-com:vml" Requires="v">
                <p:oleObj spid="_x0000_s6204" r:id="rId4" imgW="6035850" imgH="3856680" progId="Visio.Drawing.11">
                  <p:embed/>
                </p:oleObj>
              </mc:Choice>
              <mc:Fallback>
                <p:oleObj r:id="rId4" imgW="6035850" imgH="385668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1867" y="2542952"/>
                        <a:ext cx="4950635" cy="3164167"/>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19B0501B-C2A2-4C57-A88B-F6D17FD4408A}"/>
              </a:ext>
            </a:extLst>
          </p:cNvPr>
          <p:cNvSpPr txBox="1"/>
          <p:nvPr/>
        </p:nvSpPr>
        <p:spPr>
          <a:xfrm>
            <a:off x="6456040" y="5731180"/>
            <a:ext cx="3432315"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 </a:t>
            </a:r>
            <a:r>
              <a:rPr lang="en-US" altLang="zh-CN" sz="1600" kern="100" dirty="0" smtClean="0">
                <a:solidFill>
                  <a:schemeClr val="accent1">
                    <a:lumMod val="75000"/>
                  </a:schemeClr>
                </a:solidFill>
                <a:latin typeface="等线" panose="02010600030101010101" pitchFamily="2" charset="-122"/>
                <a:cs typeface="Times New Roman" panose="02020603050405020304" pitchFamily="18" charset="0"/>
              </a:rPr>
              <a:t>4-43 </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可视化分析学模型</a:t>
            </a:r>
          </a:p>
        </p:txBody>
      </p:sp>
    </p:spTree>
    <p:extLst>
      <p:ext uri="{BB962C8B-B14F-4D97-AF65-F5344CB8AC3E}">
        <p14:creationId xmlns:p14="http://schemas.microsoft.com/office/powerpoint/2010/main" val="656678178"/>
      </p:ext>
    </p:extLst>
  </p:cSld>
  <p:clrMapOvr>
    <a:masterClrMapping/>
  </p:clrMapOvr>
  <p:transition>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C0874DFC-B30A-4A92-B56B-F13FBD00568F}"/>
              </a:ext>
            </a:extLst>
          </p:cNvPr>
          <p:cNvSpPr>
            <a:spLocks noGrp="1"/>
          </p:cNvSpPr>
          <p:nvPr>
            <p:ph type="body" sz="quarter" idx="13"/>
          </p:nvPr>
        </p:nvSpPr>
        <p:spPr/>
        <p:txBody>
          <a:bodyPr/>
          <a:lstStyle/>
          <a:p>
            <a:r>
              <a:rPr lang="zh-CN" altLang="en-US" dirty="0"/>
              <a:t>第</a:t>
            </a:r>
            <a:r>
              <a:rPr lang="en-US" altLang="zh-CN" dirty="0"/>
              <a:t>4</a:t>
            </a:r>
            <a:r>
              <a:rPr lang="zh-CN" altLang="en-US" dirty="0"/>
              <a:t>章 数据故事化的理论基础</a:t>
            </a:r>
          </a:p>
          <a:p>
            <a:endParaRPr lang="zh-CN" altLang="en-US" dirty="0"/>
          </a:p>
        </p:txBody>
      </p:sp>
      <p:sp>
        <p:nvSpPr>
          <p:cNvPr id="7" name="文本框 6">
            <a:extLst>
              <a:ext uri="{FF2B5EF4-FFF2-40B4-BE49-F238E27FC236}">
                <a16:creationId xmlns:a16="http://schemas.microsoft.com/office/drawing/2014/main" id="{C7E1F281-DEDC-4391-B051-282FCC743138}"/>
              </a:ext>
            </a:extLst>
          </p:cNvPr>
          <p:cNvSpPr txBox="1"/>
          <p:nvPr/>
        </p:nvSpPr>
        <p:spPr>
          <a:xfrm>
            <a:off x="406892" y="647420"/>
            <a:ext cx="6111814" cy="369332"/>
          </a:xfrm>
          <a:prstGeom prst="rect">
            <a:avLst/>
          </a:prstGeom>
          <a:noFill/>
        </p:spPr>
        <p:txBody>
          <a:bodyPr wrap="square">
            <a:spAutoFit/>
          </a:bodyPr>
          <a:lstStyle/>
          <a:p>
            <a:r>
              <a:rPr lang="zh-CN"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基础理论与理论基础的区别</a:t>
            </a:r>
            <a:endParaRPr lang="zh-CN" altLang="en-US" b="1" dirty="0">
              <a:solidFill>
                <a:schemeClr val="tx2"/>
              </a:solidFill>
            </a:endParaRPr>
          </a:p>
        </p:txBody>
      </p:sp>
      <p:sp>
        <p:nvSpPr>
          <p:cNvPr id="9" name="文本框 8">
            <a:extLst>
              <a:ext uri="{FF2B5EF4-FFF2-40B4-BE49-F238E27FC236}">
                <a16:creationId xmlns:a16="http://schemas.microsoft.com/office/drawing/2014/main" id="{609C190D-CEE9-451F-9340-1B9406980FDE}"/>
              </a:ext>
            </a:extLst>
          </p:cNvPr>
          <p:cNvSpPr txBox="1"/>
          <p:nvPr/>
        </p:nvSpPr>
        <p:spPr>
          <a:xfrm>
            <a:off x="1055440" y="1124744"/>
            <a:ext cx="9433048" cy="2116028"/>
          </a:xfrm>
          <a:prstGeom prst="rect">
            <a:avLst/>
          </a:prstGeom>
          <a:noFill/>
        </p:spPr>
        <p:txBody>
          <a:bodyPr wrap="square">
            <a:spAutoFit/>
          </a:bodyPr>
          <a:lstStyle/>
          <a:p>
            <a:pPr>
              <a:lnSpc>
                <a:spcPct val="150000"/>
              </a:lnSpc>
            </a:pPr>
            <a:r>
              <a:rPr lang="zh-CN" altLang="en-US" dirty="0">
                <a:solidFill>
                  <a:schemeClr val="accent1">
                    <a:lumMod val="75000"/>
                  </a:schemeClr>
                </a:solidFill>
              </a:rPr>
              <a:t>基础理论与理论基础的区别如图</a:t>
            </a:r>
            <a:r>
              <a:rPr lang="en-US" altLang="zh-CN" dirty="0">
                <a:solidFill>
                  <a:schemeClr val="accent1">
                    <a:lumMod val="75000"/>
                  </a:schemeClr>
                </a:solidFill>
              </a:rPr>
              <a:t>4-2</a:t>
            </a:r>
            <a:r>
              <a:rPr lang="zh-CN" altLang="en-US" dirty="0">
                <a:solidFill>
                  <a:schemeClr val="accent1">
                    <a:lumMod val="75000"/>
                  </a:schemeClr>
                </a:solidFill>
              </a:rPr>
              <a:t>所示。</a:t>
            </a:r>
          </a:p>
          <a:p>
            <a:pPr>
              <a:lnSpc>
                <a:spcPct val="150000"/>
              </a:lnSpc>
            </a:pPr>
            <a:r>
              <a:rPr lang="zh-CN" altLang="en-US" dirty="0">
                <a:solidFill>
                  <a:schemeClr val="accent1">
                    <a:lumMod val="75000"/>
                  </a:schemeClr>
                </a:solidFill>
                <a:latin typeface="等线" panose="02010600030101010101" pitchFamily="2" charset="-122"/>
                <a:ea typeface="等线" panose="02010600030101010101" pitchFamily="2" charset="-122"/>
              </a:rPr>
              <a:t>★    </a:t>
            </a:r>
            <a:r>
              <a:rPr lang="zh-CN" altLang="en-US" dirty="0">
                <a:solidFill>
                  <a:schemeClr val="accent1">
                    <a:lumMod val="75000"/>
                  </a:schemeClr>
                </a:solidFill>
              </a:rPr>
              <a:t>数据故事化的基础理论（第</a:t>
            </a:r>
            <a:r>
              <a:rPr lang="en-US" altLang="zh-CN" dirty="0">
                <a:solidFill>
                  <a:schemeClr val="accent1">
                    <a:lumMod val="75000"/>
                  </a:schemeClr>
                </a:solidFill>
              </a:rPr>
              <a:t>3</a:t>
            </a:r>
            <a:r>
              <a:rPr lang="zh-CN" altLang="en-US" dirty="0">
                <a:solidFill>
                  <a:schemeClr val="accent1">
                    <a:lumMod val="75000"/>
                  </a:schemeClr>
                </a:solidFill>
              </a:rPr>
              <a:t>章）：在数据故事的范畴和边界之内，是数据故事领域的最基本和最核心的理论。</a:t>
            </a:r>
          </a:p>
          <a:p>
            <a:pPr>
              <a:lnSpc>
                <a:spcPct val="150000"/>
              </a:lnSpc>
            </a:pPr>
            <a:r>
              <a:rPr lang="zh-CN" altLang="en-US" dirty="0">
                <a:solidFill>
                  <a:schemeClr val="accent1">
                    <a:lumMod val="75000"/>
                  </a:schemeClr>
                </a:solidFill>
                <a:latin typeface="等线" panose="02010600030101010101" pitchFamily="2" charset="-122"/>
                <a:ea typeface="等线" panose="02010600030101010101" pitchFamily="2" charset="-122"/>
              </a:rPr>
              <a:t>★    </a:t>
            </a:r>
            <a:r>
              <a:rPr lang="zh-CN" altLang="en-US" dirty="0">
                <a:solidFill>
                  <a:schemeClr val="accent1">
                    <a:lumMod val="75000"/>
                  </a:schemeClr>
                </a:solidFill>
              </a:rPr>
              <a:t>数据故事化的理论基础（第</a:t>
            </a:r>
            <a:r>
              <a:rPr lang="en-US" altLang="zh-CN" dirty="0">
                <a:solidFill>
                  <a:schemeClr val="accent1">
                    <a:lumMod val="75000"/>
                  </a:schemeClr>
                </a:solidFill>
              </a:rPr>
              <a:t>4</a:t>
            </a:r>
            <a:r>
              <a:rPr lang="zh-CN" altLang="en-US" dirty="0">
                <a:solidFill>
                  <a:schemeClr val="accent1">
                    <a:lumMod val="75000"/>
                  </a:schemeClr>
                </a:solidFill>
              </a:rPr>
              <a:t>章）：在数据故事的范畴和边界之外，是数据故事理论的依据及根源。</a:t>
            </a:r>
          </a:p>
        </p:txBody>
      </p:sp>
      <p:pic>
        <p:nvPicPr>
          <p:cNvPr id="10" name="图片 9">
            <a:extLst>
              <a:ext uri="{FF2B5EF4-FFF2-40B4-BE49-F238E27FC236}">
                <a16:creationId xmlns:a16="http://schemas.microsoft.com/office/drawing/2014/main" id="{B443E52B-71DB-44C3-A52D-AB2B28C5B1CB}"/>
              </a:ext>
            </a:extLst>
          </p:cNvPr>
          <p:cNvPicPr>
            <a:picLocks noChangeAspect="1"/>
          </p:cNvPicPr>
          <p:nvPr/>
        </p:nvPicPr>
        <p:blipFill>
          <a:blip r:embed="rId2"/>
          <a:stretch>
            <a:fillRect/>
          </a:stretch>
        </p:blipFill>
        <p:spPr>
          <a:xfrm>
            <a:off x="4943872" y="3429000"/>
            <a:ext cx="5929607" cy="1934924"/>
          </a:xfrm>
          <a:prstGeom prst="rect">
            <a:avLst/>
          </a:prstGeom>
        </p:spPr>
      </p:pic>
      <p:sp>
        <p:nvSpPr>
          <p:cNvPr id="12" name="文本框 11">
            <a:extLst>
              <a:ext uri="{FF2B5EF4-FFF2-40B4-BE49-F238E27FC236}">
                <a16:creationId xmlns:a16="http://schemas.microsoft.com/office/drawing/2014/main" id="{2173BBDD-2100-43C5-A50D-3AB2E87AD24D}"/>
              </a:ext>
            </a:extLst>
          </p:cNvPr>
          <p:cNvSpPr txBox="1"/>
          <p:nvPr/>
        </p:nvSpPr>
        <p:spPr>
          <a:xfrm>
            <a:off x="5663952" y="5589240"/>
            <a:ext cx="5059243" cy="338554"/>
          </a:xfrm>
          <a:prstGeom prst="rect">
            <a:avLst/>
          </a:prstGeom>
          <a:noFill/>
        </p:spPr>
        <p:txBody>
          <a:bodyPr wrap="square">
            <a:spAutoFit/>
          </a:bodyPr>
          <a:lstStyle/>
          <a:p>
            <a:r>
              <a:rPr lang="zh-CN"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4-2 </a:t>
            </a:r>
            <a:r>
              <a:rPr lang="zh-CN"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数据故事化的理论基础与基础理论的区别</a:t>
            </a:r>
            <a:endParaRPr lang="zh-CN" altLang="en-US" sz="1600" dirty="0">
              <a:solidFill>
                <a:schemeClr val="accent1">
                  <a:lumMod val="75000"/>
                </a:schemeClr>
              </a:solidFill>
            </a:endParaRPr>
          </a:p>
        </p:txBody>
      </p:sp>
    </p:spTree>
    <p:extLst>
      <p:ext uri="{BB962C8B-B14F-4D97-AF65-F5344CB8AC3E}">
        <p14:creationId xmlns:p14="http://schemas.microsoft.com/office/powerpoint/2010/main" val="2815333205"/>
      </p:ext>
    </p:extLst>
  </p:cSld>
  <p:clrMapOvr>
    <a:masterClrMapping/>
  </p:clrMapOvr>
  <p:transition>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DB39D9B-8CEE-4E3E-8429-57987AC7D46B}"/>
              </a:ext>
            </a:extLst>
          </p:cNvPr>
          <p:cNvSpPr txBox="1"/>
          <p:nvPr/>
        </p:nvSpPr>
        <p:spPr>
          <a:xfrm>
            <a:off x="191344" y="476672"/>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5</a:t>
            </a:r>
            <a:r>
              <a:rPr lang="zh-CN" altLang="zh-CN" sz="1800" b="1" kern="100" dirty="0">
                <a:solidFill>
                  <a:schemeClr val="tx2"/>
                </a:solidFill>
                <a:effectLst/>
                <a:latin typeface="等线" panose="02010600030101010101" pitchFamily="2" charset="-122"/>
                <a:ea typeface="仿宋" panose="02010609060101010101" pitchFamily="49" charset="-122"/>
              </a:rPr>
              <a:t>）视觉假象</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5" name="文本框 4">
            <a:extLst>
              <a:ext uri="{FF2B5EF4-FFF2-40B4-BE49-F238E27FC236}">
                <a16:creationId xmlns:a16="http://schemas.microsoft.com/office/drawing/2014/main" id="{2FB139C1-155A-42CC-9AE6-D5382364A4D4}"/>
              </a:ext>
            </a:extLst>
          </p:cNvPr>
          <p:cNvSpPr txBox="1"/>
          <p:nvPr/>
        </p:nvSpPr>
        <p:spPr>
          <a:xfrm>
            <a:off x="449542" y="937632"/>
            <a:ext cx="11292916" cy="1025345"/>
          </a:xfrm>
          <a:prstGeom prst="rect">
            <a:avLst/>
          </a:prstGeom>
          <a:noFill/>
        </p:spPr>
        <p:txBody>
          <a:bodyPr wrap="square">
            <a:spAutoFit/>
          </a:bodyPr>
          <a:lstStyle/>
          <a:p>
            <a:pPr indent="270510">
              <a:lnSpc>
                <a:spcPct val="115000"/>
              </a:lnSpc>
            </a:pPr>
            <a:r>
              <a:rPr lang="en-US"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视觉假象（</a:t>
            </a:r>
            <a:r>
              <a:rPr lang="en-US"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Visual Illusion</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或</a:t>
            </a:r>
            <a:r>
              <a:rPr lang="en-US"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Optical Illusion</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是数据可视化工作中不可忽略的特殊问题。视觉假象是指给目标用户产生的错误或不准确的视觉感知，而这种感知与数据可视化者的意图或数据本身的真实情况不一致。</a:t>
            </a: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 </a:t>
            </a:r>
          </a:p>
          <a:p>
            <a:pPr indent="270510">
              <a:lnSpc>
                <a:spcPct val="115000"/>
              </a:lnSpc>
            </a:pPr>
            <a:r>
              <a:rPr lang="en-US" altLang="zh-CN" kern="100" dirty="0">
                <a:solidFill>
                  <a:schemeClr val="tx2"/>
                </a:solidFill>
                <a:latin typeface="等线" panose="02010600030101010101" pitchFamily="2" charset="-122"/>
                <a:cs typeface="Times New Roman" panose="02020603050405020304" pitchFamily="18" charset="0"/>
              </a:rPr>
              <a:t>    </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视觉假象的产生</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原因</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有很多，比较常见的是：</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66989088-1932-4C23-AA6B-7E54A653F705}"/>
              </a:ext>
            </a:extLst>
          </p:cNvPr>
          <p:cNvSpPr txBox="1"/>
          <p:nvPr/>
        </p:nvSpPr>
        <p:spPr>
          <a:xfrm>
            <a:off x="911424" y="1962977"/>
            <a:ext cx="6768752" cy="369332"/>
          </a:xfrm>
          <a:prstGeom prst="rect">
            <a:avLst/>
          </a:prstGeom>
          <a:noFill/>
        </p:spPr>
        <p:txBody>
          <a:bodyPr wrap="square">
            <a:spAutoFit/>
          </a:bodyPr>
          <a:lstStyle/>
          <a:p>
            <a:r>
              <a:rPr lang="zh-CN" altLang="zh-CN" sz="1800" b="1" dirty="0">
                <a:solidFill>
                  <a:schemeClr val="tx2"/>
                </a:solidFill>
                <a:effectLst/>
                <a:ea typeface="宋体" panose="02010600030101010101" pitchFamily="2" charset="-122"/>
                <a:cs typeface="Times New Roman" panose="02020603050405020304" pitchFamily="18" charset="0"/>
              </a:rPr>
              <a:t>（</a:t>
            </a:r>
            <a:r>
              <a:rPr lang="en-US" altLang="zh-CN" sz="1800" b="1" dirty="0">
                <a:solidFill>
                  <a:schemeClr val="tx2"/>
                </a:solidFill>
                <a:effectLst/>
                <a:ea typeface="宋体" panose="02010600030101010101" pitchFamily="2" charset="-122"/>
                <a:cs typeface="Times New Roman" panose="02020603050405020304" pitchFamily="18" charset="0"/>
              </a:rPr>
              <a:t>1</a:t>
            </a:r>
            <a:r>
              <a:rPr lang="zh-CN" altLang="zh-CN" sz="1800" b="1" dirty="0">
                <a:solidFill>
                  <a:schemeClr val="tx2"/>
                </a:solidFill>
                <a:effectLst/>
                <a:ea typeface="宋体" panose="02010600030101010101" pitchFamily="2" charset="-122"/>
                <a:cs typeface="Times New Roman" panose="02020603050405020304" pitchFamily="18" charset="0"/>
              </a:rPr>
              <a:t>）可视化视图所处的上下文（周边环境）可能导致视觉假象。</a:t>
            </a:r>
            <a:endParaRPr lang="zh-CN" altLang="en-US" dirty="0">
              <a:solidFill>
                <a:schemeClr val="tx2"/>
              </a:solidFill>
            </a:endParaRPr>
          </a:p>
        </p:txBody>
      </p:sp>
      <p:pic>
        <p:nvPicPr>
          <p:cNvPr id="8" name="图片 7" descr="图片包含 游戏机&#10;&#10;描述已自动生成">
            <a:extLst>
              <a:ext uri="{FF2B5EF4-FFF2-40B4-BE49-F238E27FC236}">
                <a16:creationId xmlns:a16="http://schemas.microsoft.com/office/drawing/2014/main" id="{51DD572C-A199-4DED-982B-DB2EBC200C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5560" y="2919430"/>
            <a:ext cx="3332661" cy="1975594"/>
          </a:xfrm>
          <a:prstGeom prst="rect">
            <a:avLst/>
          </a:prstGeom>
        </p:spPr>
      </p:pic>
      <p:sp>
        <p:nvSpPr>
          <p:cNvPr id="10" name="文本框 9">
            <a:extLst>
              <a:ext uri="{FF2B5EF4-FFF2-40B4-BE49-F238E27FC236}">
                <a16:creationId xmlns:a16="http://schemas.microsoft.com/office/drawing/2014/main" id="{C3477E39-9CCA-4A8E-8CFF-2DBC5459D4A7}"/>
              </a:ext>
            </a:extLst>
          </p:cNvPr>
          <p:cNvSpPr txBox="1"/>
          <p:nvPr/>
        </p:nvSpPr>
        <p:spPr>
          <a:xfrm>
            <a:off x="1559496" y="5293215"/>
            <a:ext cx="5042074"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 </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4-44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上下文可能导致视觉假象的示例（</a:t>
            </a:r>
            <a:r>
              <a:rPr lang="en-US"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1</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Rectangle 2">
            <a:extLst>
              <a:ext uri="{FF2B5EF4-FFF2-40B4-BE49-F238E27FC236}">
                <a16:creationId xmlns:a16="http://schemas.microsoft.com/office/drawing/2014/main" id="{8A5C4014-0C25-4C86-80F6-41E59CE161F7}"/>
              </a:ext>
            </a:extLst>
          </p:cNvPr>
          <p:cNvSpPr>
            <a:spLocks noChangeArrowheads="1"/>
          </p:cNvSpPr>
          <p:nvPr/>
        </p:nvSpPr>
        <p:spPr bwMode="auto">
          <a:xfrm>
            <a:off x="7392144" y="378909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a:extLst>
              <a:ext uri="{FF2B5EF4-FFF2-40B4-BE49-F238E27FC236}">
                <a16:creationId xmlns:a16="http://schemas.microsoft.com/office/drawing/2014/main" id="{1CEEB310-2CC0-41D5-AEA0-FD621E7EE4B1}"/>
              </a:ext>
            </a:extLst>
          </p:cNvPr>
          <p:cNvGraphicFramePr>
            <a:graphicFrameLocks noChangeAspect="1"/>
          </p:cNvGraphicFramePr>
          <p:nvPr>
            <p:extLst>
              <p:ext uri="{D42A27DB-BD31-4B8C-83A1-F6EECF244321}">
                <p14:modId xmlns:p14="http://schemas.microsoft.com/office/powerpoint/2010/main" val="1959224670"/>
              </p:ext>
            </p:extLst>
          </p:nvPr>
        </p:nvGraphicFramePr>
        <p:xfrm>
          <a:off x="7896200" y="2685312"/>
          <a:ext cx="2664296" cy="2207560"/>
        </p:xfrm>
        <a:graphic>
          <a:graphicData uri="http://schemas.openxmlformats.org/presentationml/2006/ole">
            <mc:AlternateContent xmlns:mc="http://schemas.openxmlformats.org/markup-compatibility/2006">
              <mc:Choice xmlns:v="urn:schemas-microsoft-com:vml" Requires="v">
                <p:oleObj spid="_x0000_s7226" r:id="rId4" imgW="3106890" imgH="2566898" progId="Visio.Drawing.11">
                  <p:embed/>
                </p:oleObj>
              </mc:Choice>
              <mc:Fallback>
                <p:oleObj r:id="rId4" imgW="3106890" imgH="256689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00" y="2685312"/>
                        <a:ext cx="2664296" cy="2207560"/>
                      </a:xfrm>
                      <a:prstGeom prst="rect">
                        <a:avLst/>
                      </a:prstGeom>
                      <a:noFill/>
                    </p:spPr>
                  </p:pic>
                </p:oleObj>
              </mc:Fallback>
            </mc:AlternateContent>
          </a:graphicData>
        </a:graphic>
      </p:graphicFrame>
      <p:sp>
        <p:nvSpPr>
          <p:cNvPr id="14" name="文本框 13">
            <a:extLst>
              <a:ext uri="{FF2B5EF4-FFF2-40B4-BE49-F238E27FC236}">
                <a16:creationId xmlns:a16="http://schemas.microsoft.com/office/drawing/2014/main" id="{2B049949-07E2-4609-A352-D9E7F16B3A1F}"/>
              </a:ext>
            </a:extLst>
          </p:cNvPr>
          <p:cNvSpPr txBox="1"/>
          <p:nvPr/>
        </p:nvSpPr>
        <p:spPr>
          <a:xfrm>
            <a:off x="6835424" y="5293215"/>
            <a:ext cx="4907034"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4-45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上下文可能导致视觉假象的示例（</a:t>
            </a:r>
            <a:r>
              <a:rPr lang="en-US"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2</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81643112"/>
      </p:ext>
    </p:extLst>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A2A8A22-6493-4B2D-9CE7-DD2CBD52E2DC}"/>
              </a:ext>
            </a:extLst>
          </p:cNvPr>
          <p:cNvSpPr txBox="1"/>
          <p:nvPr/>
        </p:nvSpPr>
        <p:spPr>
          <a:xfrm>
            <a:off x="11832" y="548680"/>
            <a:ext cx="6122194" cy="388248"/>
          </a:xfrm>
          <a:prstGeom prst="rect">
            <a:avLst/>
          </a:prstGeom>
          <a:noFill/>
        </p:spPr>
        <p:txBody>
          <a:bodyPr wrap="square">
            <a:spAutoFit/>
          </a:bodyPr>
          <a:lstStyle/>
          <a:p>
            <a:pPr indent="127000" algn="just">
              <a:lnSpc>
                <a:spcPct val="115000"/>
              </a:lnSpc>
            </a:pP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2</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）人眼对亮度和颜色的相对判断容易造成视觉假象。</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F7B16BB8-07F5-4FD3-8D85-25967902E910}"/>
              </a:ext>
            </a:extLst>
          </p:cNvPr>
          <p:cNvSpPr>
            <a:spLocks noChangeArrowheads="1"/>
          </p:cNvSpPr>
          <p:nvPr/>
        </p:nvSpPr>
        <p:spPr bwMode="auto">
          <a:xfrm>
            <a:off x="1415480" y="16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56CAFB75-FC37-49BD-90B8-BE05BF823759}"/>
              </a:ext>
            </a:extLst>
          </p:cNvPr>
          <p:cNvGraphicFramePr>
            <a:graphicFrameLocks noChangeAspect="1"/>
          </p:cNvGraphicFramePr>
          <p:nvPr>
            <p:extLst>
              <p:ext uri="{D42A27DB-BD31-4B8C-83A1-F6EECF244321}">
                <p14:modId xmlns:p14="http://schemas.microsoft.com/office/powerpoint/2010/main" val="2584829061"/>
              </p:ext>
            </p:extLst>
          </p:nvPr>
        </p:nvGraphicFramePr>
        <p:xfrm>
          <a:off x="1271464" y="1357147"/>
          <a:ext cx="3431122" cy="2736302"/>
        </p:xfrm>
        <a:graphic>
          <a:graphicData uri="http://schemas.openxmlformats.org/presentationml/2006/ole">
            <mc:AlternateContent xmlns:mc="http://schemas.openxmlformats.org/markup-compatibility/2006">
              <mc:Choice xmlns:v="urn:schemas-microsoft-com:vml" Requires="v">
                <p:oleObj spid="_x0000_s8249" r:id="rId3" imgW="3781350" imgH="3033802" progId="Visio.Drawing.11">
                  <p:embed/>
                </p:oleObj>
              </mc:Choice>
              <mc:Fallback>
                <p:oleObj r:id="rId3" imgW="3781350" imgH="303380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1357147"/>
                        <a:ext cx="3431122" cy="2736302"/>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1A10FEB0-90AF-4D4C-A4CF-1526D3FEAD81}"/>
              </a:ext>
            </a:extLst>
          </p:cNvPr>
          <p:cNvSpPr txBox="1"/>
          <p:nvPr/>
        </p:nvSpPr>
        <p:spPr>
          <a:xfrm>
            <a:off x="4439816" y="3747329"/>
            <a:ext cx="5688632"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4-46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对亮度和颜色的相对判断容易造成视觉假象的示例</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F6622DD0-AF36-435B-8DF4-9DC134819AA4}"/>
              </a:ext>
            </a:extLst>
          </p:cNvPr>
          <p:cNvSpPr txBox="1"/>
          <p:nvPr/>
        </p:nvSpPr>
        <p:spPr>
          <a:xfrm>
            <a:off x="11832" y="4623142"/>
            <a:ext cx="5760640" cy="388246"/>
          </a:xfrm>
          <a:prstGeom prst="rect">
            <a:avLst/>
          </a:prstGeom>
          <a:noFill/>
        </p:spPr>
        <p:txBody>
          <a:bodyPr wrap="square">
            <a:spAutoFit/>
          </a:bodyPr>
          <a:lstStyle/>
          <a:p>
            <a:pPr indent="266700" algn="just">
              <a:lnSpc>
                <a:spcPct val="115000"/>
              </a:lnSpc>
            </a:pP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3</a:t>
            </a:r>
            <a:r>
              <a:rPr lang="zh-CN" altLang="zh-CN" sz="1800" b="1"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）目标用户的经历与经验可能导致视觉假象。</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8673760F-E947-4E2D-9D97-AB5DA262646C}"/>
              </a:ext>
            </a:extLst>
          </p:cNvPr>
          <p:cNvSpPr txBox="1"/>
          <p:nvPr/>
        </p:nvSpPr>
        <p:spPr>
          <a:xfrm>
            <a:off x="1271464" y="5229200"/>
            <a:ext cx="10657184" cy="388248"/>
          </a:xfrm>
          <a:prstGeom prst="rect">
            <a:avLst/>
          </a:prstGeom>
          <a:noFill/>
        </p:spPr>
        <p:txBody>
          <a:bodyPr wrap="square">
            <a:spAutoFit/>
          </a:bodyPr>
          <a:lstStyle/>
          <a:p>
            <a:pPr indent="133350" algn="just">
              <a:lnSpc>
                <a:spcPct val="115000"/>
              </a:lnSpc>
            </a:pP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视觉编码过程必须研究目标用户的视觉感知特征，包括个人经验、心理状态、文化背景、性格特征等。</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81237280"/>
      </p:ext>
    </p:extLst>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BBE582D-839F-4FA1-957C-0EACD376C37C}"/>
              </a:ext>
            </a:extLst>
          </p:cNvPr>
          <p:cNvSpPr txBox="1"/>
          <p:nvPr/>
        </p:nvSpPr>
        <p:spPr>
          <a:xfrm>
            <a:off x="226496" y="602846"/>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4.3.3 </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数据可视化的应用</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A01AD4D1-1734-4154-9001-755878E8D970}"/>
              </a:ext>
            </a:extLst>
          </p:cNvPr>
          <p:cNvSpPr txBox="1"/>
          <p:nvPr/>
        </p:nvSpPr>
        <p:spPr>
          <a:xfrm>
            <a:off x="335360" y="1127263"/>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1</a:t>
            </a: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Anscombe</a:t>
            </a:r>
            <a:r>
              <a:rPr lang="zh-CN" altLang="zh-CN" sz="1800" b="1" kern="100" dirty="0">
                <a:solidFill>
                  <a:schemeClr val="tx2"/>
                </a:solidFill>
                <a:effectLst/>
                <a:latin typeface="等线" panose="02010600030101010101" pitchFamily="2" charset="-122"/>
                <a:ea typeface="仿宋" panose="02010609060101010101" pitchFamily="49" charset="-122"/>
              </a:rPr>
              <a:t>的四组数据（</a:t>
            </a:r>
            <a:r>
              <a:rPr lang="en-US" altLang="zh-CN" sz="1800" b="1" kern="100" dirty="0">
                <a:solidFill>
                  <a:schemeClr val="tx2"/>
                </a:solidFill>
                <a:effectLst/>
                <a:latin typeface="等线" panose="02010600030101010101" pitchFamily="2" charset="-122"/>
                <a:ea typeface="等线" panose="02010600030101010101" pitchFamily="2" charset="-122"/>
              </a:rPr>
              <a:t>Anscombe's Quartet</a:t>
            </a:r>
            <a:r>
              <a:rPr lang="zh-CN" altLang="zh-CN" sz="1800" b="1" kern="100" dirty="0">
                <a:solidFill>
                  <a:schemeClr val="tx2"/>
                </a:solidFill>
                <a:effectLst/>
                <a:latin typeface="等线" panose="02010600030101010101" pitchFamily="2" charset="-122"/>
                <a:ea typeface="仿宋" panose="02010609060101010101" pitchFamily="49" charset="-122"/>
              </a:rPr>
              <a:t>）</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9CA11E98-839B-4305-AA00-132CCBF3A872}"/>
              </a:ext>
            </a:extLst>
          </p:cNvPr>
          <p:cNvSpPr txBox="1"/>
          <p:nvPr/>
        </p:nvSpPr>
        <p:spPr>
          <a:xfrm>
            <a:off x="751280" y="2075433"/>
            <a:ext cx="4896544" cy="3461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表 </a:t>
            </a:r>
            <a:r>
              <a:rPr lang="en-US"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4-3 Anscombe</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四组数据（</a:t>
            </a:r>
            <a:r>
              <a:rPr lang="en-US"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Anscombe's Quartet</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FFDE8B0F-0DE1-441B-B1F3-E5559666D263}"/>
              </a:ext>
            </a:extLst>
          </p:cNvPr>
          <p:cNvGraphicFramePr>
            <a:graphicFrameLocks noGrp="1"/>
          </p:cNvGraphicFramePr>
          <p:nvPr>
            <p:extLst>
              <p:ext uri="{D42A27DB-BD31-4B8C-83A1-F6EECF244321}">
                <p14:modId xmlns:p14="http://schemas.microsoft.com/office/powerpoint/2010/main" val="631422855"/>
              </p:ext>
            </p:extLst>
          </p:nvPr>
        </p:nvGraphicFramePr>
        <p:xfrm>
          <a:off x="535256" y="2564904"/>
          <a:ext cx="5328592" cy="2259353"/>
        </p:xfrm>
        <a:graphic>
          <a:graphicData uri="http://schemas.openxmlformats.org/drawingml/2006/table">
            <a:tbl>
              <a:tblPr firstRow="1" firstCol="1" bandRow="1" bandCol="1">
                <a:tableStyleId>{5C22544A-7EE6-4342-B048-85BDC9FD1C3A}</a:tableStyleId>
              </a:tblPr>
              <a:tblGrid>
                <a:gridCol w="730254">
                  <a:extLst>
                    <a:ext uri="{9D8B030D-6E8A-4147-A177-3AD203B41FA5}">
                      <a16:colId xmlns:a16="http://schemas.microsoft.com/office/drawing/2014/main" val="2100232205"/>
                    </a:ext>
                  </a:extLst>
                </a:gridCol>
                <a:gridCol w="709906">
                  <a:extLst>
                    <a:ext uri="{9D8B030D-6E8A-4147-A177-3AD203B41FA5}">
                      <a16:colId xmlns:a16="http://schemas.microsoft.com/office/drawing/2014/main" val="3634583958"/>
                    </a:ext>
                  </a:extLst>
                </a:gridCol>
                <a:gridCol w="619760">
                  <a:extLst>
                    <a:ext uri="{9D8B030D-6E8A-4147-A177-3AD203B41FA5}">
                      <a16:colId xmlns:a16="http://schemas.microsoft.com/office/drawing/2014/main" val="3223594656"/>
                    </a:ext>
                  </a:extLst>
                </a:gridCol>
                <a:gridCol w="597923">
                  <a:extLst>
                    <a:ext uri="{9D8B030D-6E8A-4147-A177-3AD203B41FA5}">
                      <a16:colId xmlns:a16="http://schemas.microsoft.com/office/drawing/2014/main" val="1985716259"/>
                    </a:ext>
                  </a:extLst>
                </a:gridCol>
                <a:gridCol w="619760">
                  <a:extLst>
                    <a:ext uri="{9D8B030D-6E8A-4147-A177-3AD203B41FA5}">
                      <a16:colId xmlns:a16="http://schemas.microsoft.com/office/drawing/2014/main" val="2153345199"/>
                    </a:ext>
                  </a:extLst>
                </a:gridCol>
                <a:gridCol w="656763">
                  <a:extLst>
                    <a:ext uri="{9D8B030D-6E8A-4147-A177-3AD203B41FA5}">
                      <a16:colId xmlns:a16="http://schemas.microsoft.com/office/drawing/2014/main" val="543490325"/>
                    </a:ext>
                  </a:extLst>
                </a:gridCol>
                <a:gridCol w="667693">
                  <a:extLst>
                    <a:ext uri="{9D8B030D-6E8A-4147-A177-3AD203B41FA5}">
                      <a16:colId xmlns:a16="http://schemas.microsoft.com/office/drawing/2014/main" val="1426527552"/>
                    </a:ext>
                  </a:extLst>
                </a:gridCol>
                <a:gridCol w="726533">
                  <a:extLst>
                    <a:ext uri="{9D8B030D-6E8A-4147-A177-3AD203B41FA5}">
                      <a16:colId xmlns:a16="http://schemas.microsoft.com/office/drawing/2014/main" val="453814758"/>
                    </a:ext>
                  </a:extLst>
                </a:gridCol>
              </a:tblGrid>
              <a:tr h="132757">
                <a:tc gridSpan="2">
                  <a:txBody>
                    <a:bodyPr/>
                    <a:lstStyle/>
                    <a:p>
                      <a:pPr indent="229235" algn="ctr">
                        <a:lnSpc>
                          <a:spcPct val="110000"/>
                        </a:lnSpc>
                      </a:pPr>
                      <a:r>
                        <a:rPr lang="en-US" sz="900" kern="100">
                          <a:effectLst/>
                        </a:rPr>
                        <a:t>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indent="229235" algn="ctr">
                        <a:lnSpc>
                          <a:spcPct val="110000"/>
                        </a:lnSpc>
                      </a:pPr>
                      <a:r>
                        <a:rPr lang="en-US" sz="900" kern="100">
                          <a:effectLst/>
                        </a:rPr>
                        <a:t>II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indent="229235" algn="ctr">
                        <a:lnSpc>
                          <a:spcPct val="110000"/>
                        </a:lnSpc>
                      </a:pPr>
                      <a:r>
                        <a:rPr lang="en-US" sz="900" kern="100">
                          <a:effectLst/>
                        </a:rPr>
                        <a:t>III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indent="229235" algn="ctr">
                        <a:lnSpc>
                          <a:spcPct val="110000"/>
                        </a:lnSpc>
                      </a:pPr>
                      <a:r>
                        <a:rPr lang="en-US" sz="900" kern="100">
                          <a:effectLst/>
                        </a:rPr>
                        <a:t>IV</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1263671225"/>
                  </a:ext>
                </a:extLst>
              </a:tr>
              <a:tr h="132757">
                <a:tc>
                  <a:txBody>
                    <a:bodyPr/>
                    <a:lstStyle/>
                    <a:p>
                      <a:pPr indent="228600" algn="ctr">
                        <a:lnSpc>
                          <a:spcPct val="110000"/>
                        </a:lnSpc>
                      </a:pPr>
                      <a:r>
                        <a:rPr lang="en-US" sz="900" kern="100">
                          <a:effectLst/>
                        </a:rPr>
                        <a:t>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26969389"/>
                  </a:ext>
                </a:extLst>
              </a:tr>
              <a:tr h="180317">
                <a:tc>
                  <a:txBody>
                    <a:bodyPr/>
                    <a:lstStyle/>
                    <a:p>
                      <a:pPr indent="228600" algn="ctr">
                        <a:lnSpc>
                          <a:spcPct val="110000"/>
                        </a:lnSpc>
                      </a:pPr>
                      <a:r>
                        <a:rPr lang="en-US" sz="900" kern="100">
                          <a:effectLst/>
                        </a:rPr>
                        <a:t>10.0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dirty="0">
                          <a:effectLst/>
                        </a:rPr>
                        <a:t>9.14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dirty="0">
                          <a:effectLst/>
                        </a:rPr>
                        <a:t>7.46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dirty="0">
                          <a:effectLst/>
                        </a:rPr>
                        <a:t>6.58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5029829"/>
                  </a:ext>
                </a:extLst>
              </a:tr>
              <a:tr h="180317">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6.95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8.14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dirty="0">
                          <a:effectLst/>
                        </a:rPr>
                        <a:t>6.77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5.76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05032647"/>
                  </a:ext>
                </a:extLst>
              </a:tr>
              <a:tr h="153259">
                <a:tc>
                  <a:txBody>
                    <a:bodyPr/>
                    <a:lstStyle/>
                    <a:p>
                      <a:pPr indent="228600" algn="ctr">
                        <a:lnSpc>
                          <a:spcPct val="110000"/>
                        </a:lnSpc>
                      </a:pPr>
                      <a:r>
                        <a:rPr lang="en-US" sz="900" kern="100">
                          <a:effectLst/>
                        </a:rPr>
                        <a:t>13.0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7.58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8.74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12.74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7.71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4162996"/>
                  </a:ext>
                </a:extLst>
              </a:tr>
              <a:tr h="180317">
                <a:tc>
                  <a:txBody>
                    <a:bodyPr/>
                    <a:lstStyle/>
                    <a:p>
                      <a:pPr indent="228600" algn="ctr">
                        <a:lnSpc>
                          <a:spcPct val="110000"/>
                        </a:lnSpc>
                      </a:pPr>
                      <a:r>
                        <a:rPr lang="en-US" sz="900" kern="10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8.81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8.77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7.11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8.84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08113301"/>
                  </a:ext>
                </a:extLst>
              </a:tr>
              <a:tr h="180317">
                <a:tc>
                  <a:txBody>
                    <a:bodyPr/>
                    <a:lstStyle/>
                    <a:p>
                      <a:pPr indent="228600" algn="ctr">
                        <a:lnSpc>
                          <a:spcPct val="110000"/>
                        </a:lnSpc>
                      </a:pPr>
                      <a:r>
                        <a:rPr lang="en-US" sz="900" kern="100">
                          <a:effectLst/>
                        </a:rPr>
                        <a:t>11.0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8.33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9.26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7.81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8.47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6226340"/>
                  </a:ext>
                </a:extLst>
              </a:tr>
              <a:tr h="180317">
                <a:tc>
                  <a:txBody>
                    <a:bodyPr/>
                    <a:lstStyle/>
                    <a:p>
                      <a:pPr indent="228600" algn="ctr">
                        <a:lnSpc>
                          <a:spcPct val="110000"/>
                        </a:lnSpc>
                      </a:pPr>
                      <a:r>
                        <a:rPr lang="en-US" sz="900" kern="100">
                          <a:effectLst/>
                        </a:rPr>
                        <a:t>14.0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9.96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8.84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7.04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3565373"/>
                  </a:ext>
                </a:extLst>
              </a:tr>
              <a:tr h="180317">
                <a:tc>
                  <a:txBody>
                    <a:bodyPr/>
                    <a:lstStyle/>
                    <a:p>
                      <a:pPr indent="228600" algn="ctr">
                        <a:lnSpc>
                          <a:spcPct val="110000"/>
                        </a:lnSpc>
                      </a:pPr>
                      <a:r>
                        <a:rPr lang="en-US" sz="900" kern="100">
                          <a:effectLst/>
                        </a:rPr>
                        <a:t>6.0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7.24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6.0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6.13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6.0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6.08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5.25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94462760"/>
                  </a:ext>
                </a:extLst>
              </a:tr>
              <a:tr h="175690">
                <a:tc>
                  <a:txBody>
                    <a:bodyPr/>
                    <a:lstStyle/>
                    <a:p>
                      <a:pPr indent="228600" algn="ctr">
                        <a:lnSpc>
                          <a:spcPct val="110000"/>
                        </a:lnSpc>
                      </a:pPr>
                      <a:r>
                        <a:rPr lang="en-US" sz="900" kern="100">
                          <a:effectLst/>
                        </a:rPr>
                        <a:t>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4.26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3.10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4.0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5.39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19.0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12.50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42574064"/>
                  </a:ext>
                </a:extLst>
              </a:tr>
              <a:tr h="186116">
                <a:tc>
                  <a:txBody>
                    <a:bodyPr/>
                    <a:lstStyle/>
                    <a:p>
                      <a:pPr indent="228600" algn="ctr">
                        <a:lnSpc>
                          <a:spcPct val="110000"/>
                        </a:lnSpc>
                      </a:pPr>
                      <a:r>
                        <a:rPr lang="en-US" sz="9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10.84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9.13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12.0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8.15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5.56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44181988"/>
                  </a:ext>
                </a:extLst>
              </a:tr>
              <a:tr h="180317">
                <a:tc>
                  <a:txBody>
                    <a:bodyPr/>
                    <a:lstStyle/>
                    <a:p>
                      <a:pPr indent="228600" algn="ctr">
                        <a:lnSpc>
                          <a:spcPct val="110000"/>
                        </a:lnSpc>
                      </a:pPr>
                      <a:r>
                        <a:rPr lang="en-US" sz="900" kern="100">
                          <a:effectLst/>
                        </a:rPr>
                        <a:t>7.0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4.82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7.0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7.26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7.0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6.42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7.91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74639491"/>
                  </a:ext>
                </a:extLst>
              </a:tr>
              <a:tr h="180317">
                <a:tc>
                  <a:txBody>
                    <a:bodyPr/>
                    <a:lstStyle/>
                    <a:p>
                      <a:pPr indent="228600" algn="ctr">
                        <a:lnSpc>
                          <a:spcPct val="110000"/>
                        </a:lnSpc>
                      </a:pPr>
                      <a:r>
                        <a:rPr lang="en-US" sz="900" kern="100">
                          <a:effectLst/>
                        </a:rPr>
                        <a:t>5.0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5.68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5.0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4.74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dirty="0">
                          <a:effectLst/>
                        </a:rPr>
                        <a:t>5.0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5.73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a:effectLst/>
                        </a:rPr>
                        <a:t>8.0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28600" algn="ctr">
                        <a:lnSpc>
                          <a:spcPct val="110000"/>
                        </a:lnSpc>
                      </a:pPr>
                      <a:r>
                        <a:rPr lang="en-US" sz="900" kern="100" dirty="0">
                          <a:effectLst/>
                        </a:rPr>
                        <a:t>6.89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4963496"/>
                  </a:ext>
                </a:extLst>
              </a:tr>
            </a:tbl>
          </a:graphicData>
        </a:graphic>
      </p:graphicFrame>
      <p:pic>
        <p:nvPicPr>
          <p:cNvPr id="8" name="图片 7">
            <a:hlinkClick r:id="rId2"/>
            <a:extLst>
              <a:ext uri="{FF2B5EF4-FFF2-40B4-BE49-F238E27FC236}">
                <a16:creationId xmlns:a16="http://schemas.microsoft.com/office/drawing/2014/main" id="{D8EBDE3F-FE38-41AA-AD45-652E94B8801A}"/>
              </a:ext>
            </a:extLst>
          </p:cNvPr>
          <p:cNvPicPr>
            <a:picLocks noChangeAspect="1"/>
          </p:cNvPicPr>
          <p:nvPr/>
        </p:nvPicPr>
        <p:blipFill>
          <a:blip r:embed="rId3" cstate="print"/>
          <a:srcRect/>
          <a:stretch>
            <a:fillRect/>
          </a:stretch>
        </p:blipFill>
        <p:spPr bwMode="auto">
          <a:xfrm>
            <a:off x="6384034" y="1843780"/>
            <a:ext cx="4591050" cy="3339465"/>
          </a:xfrm>
          <a:prstGeom prst="rect">
            <a:avLst/>
          </a:prstGeom>
          <a:noFill/>
          <a:ln w="9525">
            <a:noFill/>
            <a:miter lim="800000"/>
            <a:headEnd/>
            <a:tailEnd/>
          </a:ln>
        </p:spPr>
      </p:pic>
      <p:sp>
        <p:nvSpPr>
          <p:cNvPr id="10" name="文本框 9">
            <a:extLst>
              <a:ext uri="{FF2B5EF4-FFF2-40B4-BE49-F238E27FC236}">
                <a16:creationId xmlns:a16="http://schemas.microsoft.com/office/drawing/2014/main" id="{2AB0546B-3A12-4F8A-A650-A7E1F78BFD32}"/>
              </a:ext>
            </a:extLst>
          </p:cNvPr>
          <p:cNvSpPr txBox="1"/>
          <p:nvPr/>
        </p:nvSpPr>
        <p:spPr>
          <a:xfrm>
            <a:off x="7248128" y="5225757"/>
            <a:ext cx="4032448" cy="338554"/>
          </a:xfrm>
          <a:prstGeom prst="rect">
            <a:avLst/>
          </a:prstGeom>
          <a:noFill/>
        </p:spPr>
        <p:txBody>
          <a:bodyPr wrap="square">
            <a:spAutoFit/>
          </a:bodyPr>
          <a:lstStyle/>
          <a:p>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 </a:t>
            </a:r>
            <a:r>
              <a:rPr lang="en-US" altLang="zh-CN" sz="1600" kern="100" dirty="0" smtClean="0">
                <a:solidFill>
                  <a:schemeClr val="accent1">
                    <a:lumMod val="75000"/>
                  </a:schemeClr>
                </a:solidFill>
                <a:latin typeface="等线" panose="02010600030101010101" pitchFamily="2" charset="-122"/>
                <a:cs typeface="Times New Roman" panose="02020603050405020304" pitchFamily="18" charset="0"/>
              </a:rPr>
              <a:t>4-47 </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Anscombe</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四组数据的可视化</a:t>
            </a:r>
            <a:endParaRPr lang="zh-CN" altLang="en-US" sz="1600" kern="100" dirty="0">
              <a:solidFill>
                <a:schemeClr val="accent1">
                  <a:lumMod val="75000"/>
                </a:schemeClr>
              </a:solidFill>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87044344"/>
      </p:ext>
    </p:extLst>
  </p:cSld>
  <p:clrMapOvr>
    <a:masterClrMapping/>
  </p:clrMapOvr>
  <p:transition>
    <p:blinds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1B0CAC2-D147-4EB8-B375-DD0EFF83360A}"/>
              </a:ext>
            </a:extLst>
          </p:cNvPr>
          <p:cNvSpPr txBox="1"/>
          <p:nvPr/>
        </p:nvSpPr>
        <p:spPr>
          <a:xfrm>
            <a:off x="335360" y="721740"/>
            <a:ext cx="3768890"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b="1"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b="1" kern="100" dirty="0">
                <a:solidFill>
                  <a:schemeClr val="tx2"/>
                </a:solidFill>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b="1" kern="100" dirty="0">
                <a:solidFill>
                  <a:schemeClr val="tx2"/>
                </a:solidFill>
                <a:effectLst/>
                <a:latin typeface="等线" panose="02010600030101010101" pitchFamily="2" charset="-122"/>
                <a:ea typeface="等线" panose="02010600030101010101" pitchFamily="2" charset="-122"/>
              </a:rPr>
              <a:t>John Snow</a:t>
            </a:r>
            <a:r>
              <a:rPr lang="zh-CN" altLang="zh-CN" sz="1800" b="1" kern="100" dirty="0">
                <a:solidFill>
                  <a:schemeClr val="tx2"/>
                </a:solidFill>
                <a:effectLst/>
                <a:latin typeface="等线" panose="02010600030101010101" pitchFamily="2" charset="-122"/>
                <a:ea typeface="仿宋" panose="02010609060101010101" pitchFamily="49" charset="-122"/>
              </a:rPr>
              <a:t>的鬼地图</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pic>
        <p:nvPicPr>
          <p:cNvPr id="4" name="图片 3" descr="John Snow's 'ghost map'. The central X, denoting the contaminated Broad Street pump, is surrounded by dots that mark deaths.">
            <a:extLst>
              <a:ext uri="{FF2B5EF4-FFF2-40B4-BE49-F238E27FC236}">
                <a16:creationId xmlns:a16="http://schemas.microsoft.com/office/drawing/2014/main" id="{7294B9C0-FDD2-4E27-B5BA-C3A0C674B5A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625" y="1649171"/>
            <a:ext cx="3451520" cy="3398352"/>
          </a:xfrm>
          <a:prstGeom prst="rect">
            <a:avLst/>
          </a:prstGeom>
          <a:noFill/>
          <a:ln>
            <a:noFill/>
          </a:ln>
        </p:spPr>
      </p:pic>
      <p:sp>
        <p:nvSpPr>
          <p:cNvPr id="6" name="文本框 5">
            <a:extLst>
              <a:ext uri="{FF2B5EF4-FFF2-40B4-BE49-F238E27FC236}">
                <a16:creationId xmlns:a16="http://schemas.microsoft.com/office/drawing/2014/main" id="{CB278685-00DB-4843-9760-ED6AA33B6F9D}"/>
              </a:ext>
            </a:extLst>
          </p:cNvPr>
          <p:cNvSpPr txBox="1"/>
          <p:nvPr/>
        </p:nvSpPr>
        <p:spPr>
          <a:xfrm>
            <a:off x="29567" y="5393416"/>
            <a:ext cx="4826050"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 </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4-48 </a:t>
            </a:r>
            <a:r>
              <a:rPr lang="en-US"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John Snow</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的鬼地图（</a:t>
            </a:r>
            <a:r>
              <a:rPr lang="en-US"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Ghost Map</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6DEE470-5888-4104-8556-D553D1A3102E}"/>
              </a:ext>
            </a:extLst>
          </p:cNvPr>
          <p:cNvSpPr txBox="1"/>
          <p:nvPr/>
        </p:nvSpPr>
        <p:spPr>
          <a:xfrm>
            <a:off x="5427221" y="721740"/>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宋体" panose="02010600030101010101" pitchFamily="2" charset="-122"/>
                <a:ea typeface="仿宋" panose="02010609060101010101" pitchFamily="49" charset="-122"/>
              </a:rPr>
              <a:t>（</a:t>
            </a:r>
            <a:r>
              <a:rPr lang="en-US" altLang="zh-CN" sz="1800" b="1" kern="100" dirty="0">
                <a:solidFill>
                  <a:schemeClr val="tx2"/>
                </a:solidFill>
                <a:effectLst/>
                <a:latin typeface="宋体" panose="02010600030101010101" pitchFamily="2" charset="-122"/>
                <a:ea typeface="仿宋" panose="02010609060101010101" pitchFamily="49" charset="-122"/>
              </a:rPr>
              <a:t>3</a:t>
            </a:r>
            <a:r>
              <a:rPr lang="zh-CN" altLang="zh-CN" sz="1800" b="1" kern="100" dirty="0">
                <a:solidFill>
                  <a:schemeClr val="tx2"/>
                </a:solidFill>
                <a:effectLst/>
                <a:latin typeface="宋体" panose="02010600030101010101" pitchFamily="2" charset="-122"/>
                <a:ea typeface="仿宋" panose="02010609060101010101" pitchFamily="49" charset="-122"/>
              </a:rPr>
              <a:t>）</a:t>
            </a:r>
            <a:r>
              <a:rPr lang="zh-CN" altLang="zh-CN" sz="1800" b="1" kern="100" dirty="0">
                <a:solidFill>
                  <a:schemeClr val="tx2"/>
                </a:solidFill>
                <a:effectLst/>
                <a:latin typeface="等线" panose="02010600030101010101" pitchFamily="2" charset="-122"/>
                <a:ea typeface="仿宋" panose="02010609060101010101" pitchFamily="49" charset="-122"/>
              </a:rPr>
              <a:t>拿破仑入侵俄罗斯惨败而归的数据可视化</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pic>
        <p:nvPicPr>
          <p:cNvPr id="8" name="图片 7">
            <a:extLst>
              <a:ext uri="{FF2B5EF4-FFF2-40B4-BE49-F238E27FC236}">
                <a16:creationId xmlns:a16="http://schemas.microsoft.com/office/drawing/2014/main" id="{0B8626E4-FFEB-4B26-AAC6-6230C4CDD0F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1610" y="1844824"/>
            <a:ext cx="5453415" cy="2607925"/>
          </a:xfrm>
          <a:prstGeom prst="rect">
            <a:avLst/>
          </a:prstGeom>
          <a:noFill/>
        </p:spPr>
      </p:pic>
      <p:sp>
        <p:nvSpPr>
          <p:cNvPr id="9" name="文本框 8">
            <a:extLst>
              <a:ext uri="{FF2B5EF4-FFF2-40B4-BE49-F238E27FC236}">
                <a16:creationId xmlns:a16="http://schemas.microsoft.com/office/drawing/2014/main" id="{16E88F61-CDFD-4C8F-9771-BA14C8FE42D1}"/>
              </a:ext>
            </a:extLst>
          </p:cNvPr>
          <p:cNvSpPr txBox="1"/>
          <p:nvPr/>
        </p:nvSpPr>
        <p:spPr>
          <a:xfrm>
            <a:off x="5231904" y="4806391"/>
            <a:ext cx="6798635" cy="6340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4-49  </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1812—1813</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年拿破仑入侵俄罗斯惨败而归的历史事件的可视化</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（作者：</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Charles Joseph Minard</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50652660"/>
      </p:ext>
    </p:extLst>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a:t>4.4 </a:t>
            </a:r>
            <a:r>
              <a:rPr lang="zh-CN" altLang="en-US" sz="4800" dirty="0"/>
              <a:t>可解释性机器学习</a:t>
            </a:r>
          </a:p>
        </p:txBody>
      </p:sp>
      <p:sp>
        <p:nvSpPr>
          <p:cNvPr id="7" name="副标题 6"/>
          <p:cNvSpPr>
            <a:spLocks noGrp="1"/>
          </p:cNvSpPr>
          <p:nvPr>
            <p:ph type="subTitle" idx="1"/>
          </p:nvPr>
        </p:nvSpPr>
        <p:spPr>
          <a:xfrm>
            <a:off x="3935760" y="4077072"/>
            <a:ext cx="4320480" cy="1752600"/>
          </a:xfrm>
        </p:spPr>
        <p:txBody>
          <a:bodyPr/>
          <a:lstStyle/>
          <a:p>
            <a:r>
              <a:rPr lang="en-US" altLang="zh-CN" sz="2000" dirty="0">
                <a:solidFill>
                  <a:schemeClr val="bg1">
                    <a:lumMod val="50000"/>
                  </a:schemeClr>
                </a:solidFill>
              </a:rPr>
              <a:t>▲ 4.3 </a:t>
            </a:r>
            <a:r>
              <a:rPr lang="zh-CN" altLang="en-US" sz="2000" dirty="0">
                <a:solidFill>
                  <a:schemeClr val="bg1">
                    <a:lumMod val="50000"/>
                  </a:schemeClr>
                </a:solidFill>
              </a:rPr>
              <a:t>数据可视化</a:t>
            </a:r>
            <a:endParaRPr lang="en-US" altLang="zh-CN" sz="2000" dirty="0">
              <a:solidFill>
                <a:schemeClr val="bg1">
                  <a:lumMod val="50000"/>
                </a:schemeClr>
              </a:solidFill>
            </a:endParaRPr>
          </a:p>
          <a:p>
            <a:r>
              <a:rPr lang="en-US" altLang="zh-CN" sz="2000" dirty="0"/>
              <a:t>▼ 4.5 </a:t>
            </a:r>
            <a:r>
              <a:rPr lang="zh-CN" altLang="en-US" sz="2000" dirty="0"/>
              <a:t>自然语言处理</a:t>
            </a:r>
            <a:r>
              <a:rPr lang="en-US" altLang="zh-CN" sz="2000" dirty="0"/>
              <a:t>  </a:t>
            </a:r>
            <a:endParaRPr lang="zh-CN" altLang="en-US" sz="2000" dirty="0"/>
          </a:p>
        </p:txBody>
      </p:sp>
    </p:spTree>
    <p:extLst>
      <p:ext uri="{BB962C8B-B14F-4D97-AF65-F5344CB8AC3E}">
        <p14:creationId xmlns:p14="http://schemas.microsoft.com/office/powerpoint/2010/main" val="2381760905"/>
      </p:ext>
    </p:extLst>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6410C64-165E-4FE2-8843-23952C7D9D84}"/>
              </a:ext>
            </a:extLst>
          </p:cNvPr>
          <p:cNvSpPr txBox="1"/>
          <p:nvPr/>
        </p:nvSpPr>
        <p:spPr>
          <a:xfrm>
            <a:off x="407368" y="692696"/>
            <a:ext cx="10081120" cy="876458"/>
          </a:xfrm>
          <a:prstGeom prst="rect">
            <a:avLst/>
          </a:prstGeom>
          <a:noFill/>
        </p:spPr>
        <p:txBody>
          <a:bodyPr wrap="square">
            <a:spAutoFit/>
          </a:bodyPr>
          <a:lstStyle/>
          <a:p>
            <a:pPr indent="266700">
              <a:lnSpc>
                <a:spcPct val="150000"/>
              </a:lnSpc>
            </a:pP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在可解释性机器学习（</a:t>
            </a: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Interpretable Machine Learning</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）中，“可解释性（</a:t>
            </a: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Interpretability</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）”是指采用人，尤其是非专业人士可理解方式表达的能力。</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descr="图示&#10;&#10;描述已自动生成">
            <a:extLst>
              <a:ext uri="{FF2B5EF4-FFF2-40B4-BE49-F238E27FC236}">
                <a16:creationId xmlns:a16="http://schemas.microsoft.com/office/drawing/2014/main" id="{9CC4319D-0EDD-4614-B36F-778DBE2563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529" y="1988840"/>
            <a:ext cx="7527018" cy="3168352"/>
          </a:xfrm>
          <a:prstGeom prst="rect">
            <a:avLst/>
          </a:prstGeom>
        </p:spPr>
      </p:pic>
      <p:sp>
        <p:nvSpPr>
          <p:cNvPr id="8" name="文本框 7">
            <a:extLst>
              <a:ext uri="{FF2B5EF4-FFF2-40B4-BE49-F238E27FC236}">
                <a16:creationId xmlns:a16="http://schemas.microsoft.com/office/drawing/2014/main" id="{10A9BE53-0102-4C11-AAC8-DDDE62BFB135}"/>
              </a:ext>
            </a:extLst>
          </p:cNvPr>
          <p:cNvSpPr txBox="1"/>
          <p:nvPr/>
        </p:nvSpPr>
        <p:spPr>
          <a:xfrm>
            <a:off x="2783632" y="5548340"/>
            <a:ext cx="6122194" cy="6340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4-50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算法的性能与可解释的矛盾</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（来源：</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David Gunning</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2016</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7795694"/>
      </p:ext>
    </p:extLst>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22BC750-106A-465C-B17C-454C60C95E3C}"/>
              </a:ext>
            </a:extLst>
          </p:cNvPr>
          <p:cNvSpPr txBox="1"/>
          <p:nvPr/>
        </p:nvSpPr>
        <p:spPr>
          <a:xfrm>
            <a:off x="479376" y="764704"/>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4.4.1.</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与数据故事化的联系</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4" name="图片 3" descr="图示&#10;&#10;描述已自动生成">
            <a:extLst>
              <a:ext uri="{FF2B5EF4-FFF2-40B4-BE49-F238E27FC236}">
                <a16:creationId xmlns:a16="http://schemas.microsoft.com/office/drawing/2014/main" id="{7C2A3927-9EB9-40BF-8978-A92692A454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00" y="1145770"/>
            <a:ext cx="6805101" cy="4050551"/>
          </a:xfrm>
          <a:prstGeom prst="rect">
            <a:avLst/>
          </a:prstGeom>
        </p:spPr>
      </p:pic>
      <p:sp>
        <p:nvSpPr>
          <p:cNvPr id="6" name="文本框 5">
            <a:extLst>
              <a:ext uri="{FF2B5EF4-FFF2-40B4-BE49-F238E27FC236}">
                <a16:creationId xmlns:a16="http://schemas.microsoft.com/office/drawing/2014/main" id="{CCC5B9AD-1967-4462-B9F7-4643A632D1CC}"/>
              </a:ext>
            </a:extLst>
          </p:cNvPr>
          <p:cNvSpPr txBox="1"/>
          <p:nvPr/>
        </p:nvSpPr>
        <p:spPr>
          <a:xfrm>
            <a:off x="3287688" y="5712230"/>
            <a:ext cx="6122194"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4-51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可解释性机器学习与数据故事化的联系</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2637599"/>
      </p:ext>
    </p:extLst>
  </p:cSld>
  <p:clrMapOvr>
    <a:masterClrMapping/>
  </p:clrMapOvr>
  <p:transition>
    <p:blinds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0490606-E90D-4B97-8FE7-6138B7349D04}"/>
              </a:ext>
            </a:extLst>
          </p:cNvPr>
          <p:cNvSpPr txBox="1"/>
          <p:nvPr/>
        </p:nvSpPr>
        <p:spPr>
          <a:xfrm>
            <a:off x="263352" y="580902"/>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4.4.2. </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可解释性机器学习的理论与方法</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AF72516-5909-4E7A-9C08-480AF33B95B8}"/>
              </a:ext>
            </a:extLst>
          </p:cNvPr>
          <p:cNvSpPr txBox="1"/>
          <p:nvPr/>
        </p:nvSpPr>
        <p:spPr>
          <a:xfrm>
            <a:off x="479376" y="1052736"/>
            <a:ext cx="6122194" cy="397032"/>
          </a:xfrm>
          <a:prstGeom prst="rect">
            <a:avLst/>
          </a:prstGeom>
          <a:noFill/>
        </p:spPr>
        <p:txBody>
          <a:bodyPr wrap="square">
            <a:spAutoFit/>
          </a:bodyPr>
          <a:lstStyle/>
          <a:p>
            <a:pPr indent="89535" algn="just">
              <a:lnSpc>
                <a:spcPct val="110000"/>
              </a:lnSpc>
            </a:pP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可解释性机器学习中的解释方法的基本分类如图</a:t>
            </a:r>
            <a:r>
              <a:rPr lang="en-US" altLang="zh-CN" sz="1800" kern="100" dirty="0" smtClean="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4-52</a:t>
            </a:r>
            <a:r>
              <a:rPr lang="zh-CN" altLang="zh-CN" sz="1800" kern="100" dirty="0" smtClean="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所</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示：</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descr="图示&#10;&#10;描述已自动生成">
            <a:extLst>
              <a:ext uri="{FF2B5EF4-FFF2-40B4-BE49-F238E27FC236}">
                <a16:creationId xmlns:a16="http://schemas.microsoft.com/office/drawing/2014/main" id="{F9046715-1998-4698-88DB-65FA5B7FEE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7608" y="1497579"/>
            <a:ext cx="6237555" cy="3929825"/>
          </a:xfrm>
          <a:prstGeom prst="rect">
            <a:avLst/>
          </a:prstGeom>
        </p:spPr>
      </p:pic>
      <p:sp>
        <p:nvSpPr>
          <p:cNvPr id="8" name="文本框 7">
            <a:extLst>
              <a:ext uri="{FF2B5EF4-FFF2-40B4-BE49-F238E27FC236}">
                <a16:creationId xmlns:a16="http://schemas.microsoft.com/office/drawing/2014/main" id="{86645443-3671-464A-AB8B-845B98437FE9}"/>
              </a:ext>
            </a:extLst>
          </p:cNvPr>
          <p:cNvSpPr txBox="1"/>
          <p:nvPr/>
        </p:nvSpPr>
        <p:spPr>
          <a:xfrm>
            <a:off x="2927648" y="5784263"/>
            <a:ext cx="6122194" cy="634020"/>
          </a:xfrm>
          <a:prstGeom prst="rect">
            <a:avLst/>
          </a:prstGeom>
          <a:noFill/>
        </p:spPr>
        <p:txBody>
          <a:bodyPr wrap="square">
            <a:spAutoFit/>
          </a:bodyPr>
          <a:lstStyle/>
          <a:p>
            <a:pPr indent="89535"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4-52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可解释性机器学习的理论</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89535"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（图片来源：</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Christina B.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Azodi</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2020</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70138987"/>
      </p:ext>
    </p:extLst>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64EA97-6FCA-4314-B471-92EE20054043}"/>
              </a:ext>
            </a:extLst>
          </p:cNvPr>
          <p:cNvSpPr txBox="1"/>
          <p:nvPr/>
        </p:nvSpPr>
        <p:spPr>
          <a:xfrm>
            <a:off x="147219" y="593542"/>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1</a:t>
            </a:r>
            <a:r>
              <a:rPr lang="zh-CN" altLang="zh-CN" sz="1800" b="1" kern="100" dirty="0">
                <a:solidFill>
                  <a:schemeClr val="tx2"/>
                </a:solidFill>
                <a:effectLst/>
                <a:latin typeface="等线" panose="02010600030101010101" pitchFamily="2" charset="-122"/>
                <a:ea typeface="仿宋" panose="02010609060101010101" pitchFamily="49" charset="-122"/>
              </a:rPr>
              <a:t>）事前解释和事后解释</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pic>
        <p:nvPicPr>
          <p:cNvPr id="4" name="图片 3" descr="图示&#10;&#10;描述已自动生成">
            <a:extLst>
              <a:ext uri="{FF2B5EF4-FFF2-40B4-BE49-F238E27FC236}">
                <a16:creationId xmlns:a16="http://schemas.microsoft.com/office/drawing/2014/main" id="{872DF375-560C-4839-8C54-7BE7BCD809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176" y="1412776"/>
            <a:ext cx="5458280" cy="3280891"/>
          </a:xfrm>
          <a:prstGeom prst="rect">
            <a:avLst/>
          </a:prstGeom>
        </p:spPr>
      </p:pic>
      <p:sp>
        <p:nvSpPr>
          <p:cNvPr id="6" name="文本框 5">
            <a:extLst>
              <a:ext uri="{FF2B5EF4-FFF2-40B4-BE49-F238E27FC236}">
                <a16:creationId xmlns:a16="http://schemas.microsoft.com/office/drawing/2014/main" id="{219A74A5-5CA2-4063-AADD-3C2EF97D0C60}"/>
              </a:ext>
            </a:extLst>
          </p:cNvPr>
          <p:cNvSpPr txBox="1"/>
          <p:nvPr/>
        </p:nvSpPr>
        <p:spPr>
          <a:xfrm>
            <a:off x="479176" y="4949255"/>
            <a:ext cx="6122194" cy="634020"/>
          </a:xfrm>
          <a:prstGeom prst="rect">
            <a:avLst/>
          </a:prstGeom>
          <a:noFill/>
        </p:spPr>
        <p:txBody>
          <a:bodyPr wrap="square">
            <a:spAutoFit/>
          </a:bodyPr>
          <a:lstStyle/>
          <a:p>
            <a:pPr indent="1270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4-53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常用事前解释方法</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1270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（图片来源：</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Belle V and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Papantonis</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I</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2021</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descr="图示&#10;&#10;低可信度描述已自动生成">
            <a:extLst>
              <a:ext uri="{FF2B5EF4-FFF2-40B4-BE49-F238E27FC236}">
                <a16:creationId xmlns:a16="http://schemas.microsoft.com/office/drawing/2014/main" id="{93C5DF26-3B5E-4A2B-95EA-FD8E90045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5545" y="1430486"/>
            <a:ext cx="5661647" cy="3078634"/>
          </a:xfrm>
          <a:prstGeom prst="rect">
            <a:avLst/>
          </a:prstGeom>
        </p:spPr>
      </p:pic>
      <p:sp>
        <p:nvSpPr>
          <p:cNvPr id="9" name="文本框 8">
            <a:extLst>
              <a:ext uri="{FF2B5EF4-FFF2-40B4-BE49-F238E27FC236}">
                <a16:creationId xmlns:a16="http://schemas.microsoft.com/office/drawing/2014/main" id="{896773BE-AF96-4DDA-8DE0-113707AF6AD9}"/>
              </a:ext>
            </a:extLst>
          </p:cNvPr>
          <p:cNvSpPr txBox="1"/>
          <p:nvPr/>
        </p:nvSpPr>
        <p:spPr>
          <a:xfrm>
            <a:off x="6968232" y="4954201"/>
            <a:ext cx="4751214" cy="634020"/>
          </a:xfrm>
          <a:prstGeom prst="rect">
            <a:avLst/>
          </a:prstGeom>
          <a:noFill/>
        </p:spPr>
        <p:txBody>
          <a:bodyPr wrap="square">
            <a:spAutoFit/>
          </a:bodyPr>
          <a:lstStyle/>
          <a:p>
            <a:pPr indent="1270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latin typeface="等线" panose="02010600030101010101" pitchFamily="2" charset="-122"/>
                <a:cs typeface="Times New Roman" panose="02020603050405020304" pitchFamily="18" charset="0"/>
              </a:rPr>
              <a:t>4-54 </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常用事前解释方法</a:t>
            </a:r>
          </a:p>
          <a:p>
            <a:pPr indent="127000" algn="ctr">
              <a:lnSpc>
                <a:spcPct val="110000"/>
              </a:lnSpc>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（图片来源：</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Belle V and </a:t>
            </a:r>
            <a:r>
              <a:rPr lang="en-US" altLang="zh-CN" sz="1600" kern="100" dirty="0" err="1">
                <a:solidFill>
                  <a:schemeClr val="accent1">
                    <a:lumMod val="75000"/>
                  </a:schemeClr>
                </a:solidFill>
                <a:latin typeface="等线" panose="02010600030101010101" pitchFamily="2" charset="-122"/>
                <a:cs typeface="Times New Roman" panose="02020603050405020304" pitchFamily="18" charset="0"/>
              </a:rPr>
              <a:t>Papantonis</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 I</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2021</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018766941"/>
      </p:ext>
    </p:extLst>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AC7D2C0-BFC8-4962-A745-4738810C42EA}"/>
              </a:ext>
            </a:extLst>
          </p:cNvPr>
          <p:cNvSpPr txBox="1"/>
          <p:nvPr/>
        </p:nvSpPr>
        <p:spPr>
          <a:xfrm>
            <a:off x="335360" y="692696"/>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2</a:t>
            </a:r>
            <a:r>
              <a:rPr lang="zh-CN" altLang="zh-CN" sz="1800" b="1" kern="100" dirty="0">
                <a:solidFill>
                  <a:schemeClr val="tx2"/>
                </a:solidFill>
                <a:effectLst/>
                <a:latin typeface="等线" panose="02010600030101010101" pitchFamily="2" charset="-122"/>
                <a:ea typeface="仿宋" panose="02010609060101010101" pitchFamily="49" charset="-122"/>
              </a:rPr>
              <a:t>）模型相关解释和模型无关解释</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5" name="文本框 4">
            <a:extLst>
              <a:ext uri="{FF2B5EF4-FFF2-40B4-BE49-F238E27FC236}">
                <a16:creationId xmlns:a16="http://schemas.microsoft.com/office/drawing/2014/main" id="{650C5E74-29E5-4FA1-A262-1DBDB1B759A3}"/>
              </a:ext>
            </a:extLst>
          </p:cNvPr>
          <p:cNvSpPr txBox="1"/>
          <p:nvPr/>
        </p:nvSpPr>
        <p:spPr>
          <a:xfrm>
            <a:off x="4007768" y="1409175"/>
            <a:ext cx="4176464" cy="338554"/>
          </a:xfrm>
          <a:prstGeom prst="rect">
            <a:avLst/>
          </a:prstGeom>
          <a:noFill/>
        </p:spPr>
        <p:txBody>
          <a:bodyPr wrap="square">
            <a:spAutoFit/>
          </a:bodyPr>
          <a:lstStyle/>
          <a:p>
            <a:r>
              <a:rPr lang="zh-CN"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表</a:t>
            </a:r>
            <a:r>
              <a:rPr lang="en-US" altLang="zh-CN" sz="16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4-4  </a:t>
            </a:r>
            <a:r>
              <a:rPr lang="zh-CN"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模型相关</a:t>
            </a:r>
            <a:r>
              <a:rPr lang="en-US"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模型无关的可解释方法</a:t>
            </a:r>
            <a:endParaRPr lang="zh-CN" altLang="en-US" sz="1600" dirty="0">
              <a:solidFill>
                <a:schemeClr val="accent1">
                  <a:lumMod val="75000"/>
                </a:schemeClr>
              </a:solidFill>
            </a:endParaRPr>
          </a:p>
        </p:txBody>
      </p:sp>
      <p:graphicFrame>
        <p:nvGraphicFramePr>
          <p:cNvPr id="8" name="表格 7">
            <a:extLst>
              <a:ext uri="{FF2B5EF4-FFF2-40B4-BE49-F238E27FC236}">
                <a16:creationId xmlns:a16="http://schemas.microsoft.com/office/drawing/2014/main" id="{456A2038-D5A0-45EF-8830-30679BB79D19}"/>
              </a:ext>
            </a:extLst>
          </p:cNvPr>
          <p:cNvGraphicFramePr>
            <a:graphicFrameLocks noGrp="1"/>
          </p:cNvGraphicFramePr>
          <p:nvPr>
            <p:extLst>
              <p:ext uri="{D42A27DB-BD31-4B8C-83A1-F6EECF244321}">
                <p14:modId xmlns:p14="http://schemas.microsoft.com/office/powerpoint/2010/main" val="677489755"/>
              </p:ext>
            </p:extLst>
          </p:nvPr>
        </p:nvGraphicFramePr>
        <p:xfrm>
          <a:off x="1775520" y="1916832"/>
          <a:ext cx="8424936" cy="3678997"/>
        </p:xfrm>
        <a:graphic>
          <a:graphicData uri="http://schemas.openxmlformats.org/drawingml/2006/table">
            <a:tbl>
              <a:tblPr firstRow="1" firstCol="1" bandRow="1">
                <a:tableStyleId>{5C22544A-7EE6-4342-B048-85BDC9FD1C3A}</a:tableStyleId>
              </a:tblPr>
              <a:tblGrid>
                <a:gridCol w="1488749">
                  <a:extLst>
                    <a:ext uri="{9D8B030D-6E8A-4147-A177-3AD203B41FA5}">
                      <a16:colId xmlns:a16="http://schemas.microsoft.com/office/drawing/2014/main" val="2553579464"/>
                    </a:ext>
                  </a:extLst>
                </a:gridCol>
                <a:gridCol w="3335787">
                  <a:extLst>
                    <a:ext uri="{9D8B030D-6E8A-4147-A177-3AD203B41FA5}">
                      <a16:colId xmlns:a16="http://schemas.microsoft.com/office/drawing/2014/main" val="2301987870"/>
                    </a:ext>
                  </a:extLst>
                </a:gridCol>
                <a:gridCol w="3600400">
                  <a:extLst>
                    <a:ext uri="{9D8B030D-6E8A-4147-A177-3AD203B41FA5}">
                      <a16:colId xmlns:a16="http://schemas.microsoft.com/office/drawing/2014/main" val="2879442206"/>
                    </a:ext>
                  </a:extLst>
                </a:gridCol>
              </a:tblGrid>
              <a:tr h="337559">
                <a:tc>
                  <a:txBody>
                    <a:bodyPr/>
                    <a:lstStyle/>
                    <a:p>
                      <a:pPr indent="127000">
                        <a:lnSpc>
                          <a:spcPct val="110000"/>
                        </a:lnSpc>
                      </a:pP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altLang="zh-CN" sz="1400" kern="100" dirty="0">
                          <a:effectLst/>
                        </a:rPr>
                        <a:t>                      </a:t>
                      </a:r>
                      <a:r>
                        <a:rPr lang="zh-CN" sz="1400" kern="100" dirty="0">
                          <a:effectLst/>
                        </a:rPr>
                        <a:t>全局解释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altLang="zh-CN" sz="1400" kern="100" dirty="0">
                          <a:effectLst/>
                        </a:rPr>
                        <a:t>                         </a:t>
                      </a:r>
                      <a:r>
                        <a:rPr lang="zh-CN" sz="1400" kern="100" dirty="0">
                          <a:effectLst/>
                        </a:rPr>
                        <a:t>局部解释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1620544"/>
                  </a:ext>
                </a:extLst>
              </a:tr>
              <a:tr h="1534649">
                <a:tc>
                  <a:txBody>
                    <a:bodyPr/>
                    <a:lstStyle/>
                    <a:p>
                      <a:pPr indent="127000">
                        <a:lnSpc>
                          <a:spcPct val="110000"/>
                        </a:lnSpc>
                      </a:pPr>
                      <a:endParaRPr lang="en-US" altLang="zh-CN" sz="1400" kern="100" dirty="0">
                        <a:effectLst/>
                      </a:endParaRPr>
                    </a:p>
                    <a:p>
                      <a:pPr indent="127000">
                        <a:lnSpc>
                          <a:spcPct val="110000"/>
                        </a:lnSpc>
                      </a:pPr>
                      <a:endParaRPr lang="en-US" altLang="zh-CN" sz="1400" kern="100" dirty="0">
                        <a:effectLst/>
                      </a:endParaRPr>
                    </a:p>
                    <a:p>
                      <a:pPr indent="127000">
                        <a:lnSpc>
                          <a:spcPct val="110000"/>
                        </a:lnSpc>
                      </a:pPr>
                      <a:r>
                        <a:rPr lang="zh-CN" sz="1400" kern="100" dirty="0">
                          <a:effectLst/>
                        </a:rPr>
                        <a:t>模型相关解释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92000"/>
                        </a:lnSpc>
                      </a:pPr>
                      <a:endParaRPr lang="en-US" sz="1400" kern="0" dirty="0">
                        <a:effectLst/>
                      </a:endParaRPr>
                    </a:p>
                    <a:p>
                      <a:pPr indent="127000">
                        <a:lnSpc>
                          <a:spcPct val="92000"/>
                        </a:lnSpc>
                      </a:pPr>
                      <a:r>
                        <a:rPr lang="en-US" sz="1400" kern="0" dirty="0">
                          <a:effectLst/>
                        </a:rPr>
                        <a:t>— </a:t>
                      </a:r>
                      <a:r>
                        <a:rPr lang="zh-CN" sz="1400" kern="0" dirty="0">
                          <a:effectLst/>
                        </a:rPr>
                        <a:t>决策树</a:t>
                      </a:r>
                      <a:endParaRPr lang="zh-CN" sz="1400" kern="100" dirty="0">
                        <a:effectLst/>
                      </a:endParaRPr>
                    </a:p>
                    <a:p>
                      <a:pPr indent="127000">
                        <a:lnSpc>
                          <a:spcPct val="92000"/>
                        </a:lnSpc>
                      </a:pPr>
                      <a:r>
                        <a:rPr lang="en-US" sz="1400" kern="0" dirty="0">
                          <a:effectLst/>
                        </a:rPr>
                        <a:t>— </a:t>
                      </a:r>
                      <a:r>
                        <a:rPr lang="zh-CN" sz="1400" kern="0" dirty="0">
                          <a:effectLst/>
                        </a:rPr>
                        <a:t>回归模型</a:t>
                      </a:r>
                      <a:endParaRPr lang="zh-CN" sz="1400" kern="100" dirty="0">
                        <a:effectLst/>
                      </a:endParaRPr>
                    </a:p>
                    <a:p>
                      <a:pPr indent="127000">
                        <a:lnSpc>
                          <a:spcPct val="92000"/>
                        </a:lnSpc>
                      </a:pPr>
                      <a:r>
                        <a:rPr lang="en-US" sz="1400" kern="0" dirty="0">
                          <a:effectLst/>
                        </a:rPr>
                        <a:t>— </a:t>
                      </a:r>
                      <a:r>
                        <a:rPr lang="zh-CN" sz="1400" kern="0" dirty="0">
                          <a:effectLst/>
                        </a:rPr>
                        <a:t>朴素贝叶斯分类器</a:t>
                      </a:r>
                      <a:endParaRPr lang="zh-CN" sz="1400" kern="100" dirty="0">
                        <a:effectLst/>
                      </a:endParaRPr>
                    </a:p>
                    <a:p>
                      <a:pPr indent="127000">
                        <a:lnSpc>
                          <a:spcPct val="110000"/>
                        </a:lnSpc>
                      </a:pPr>
                      <a:r>
                        <a:rPr lang="en-US" sz="1400" kern="0" dirty="0">
                          <a:effectLst/>
                        </a:rPr>
                        <a:t>— GNN</a:t>
                      </a:r>
                      <a:r>
                        <a:rPr lang="zh-CN" sz="1400" kern="0" dirty="0">
                          <a:effectLst/>
                        </a:rPr>
                        <a:t>解释器</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92000"/>
                        </a:lnSpc>
                      </a:pPr>
                      <a:endParaRPr lang="en-US" sz="1400" kern="0" dirty="0">
                        <a:effectLst/>
                      </a:endParaRPr>
                    </a:p>
                    <a:p>
                      <a:pPr indent="127000">
                        <a:lnSpc>
                          <a:spcPct val="92000"/>
                        </a:lnSpc>
                      </a:pPr>
                      <a:r>
                        <a:rPr lang="en-US" sz="1400" kern="0" dirty="0">
                          <a:effectLst/>
                        </a:rPr>
                        <a:t>— </a:t>
                      </a:r>
                      <a:r>
                        <a:rPr lang="zh-CN" sz="1400" kern="0" dirty="0">
                          <a:effectLst/>
                        </a:rPr>
                        <a:t>规则集（针对特定个体）</a:t>
                      </a:r>
                      <a:endParaRPr lang="zh-CN" sz="1400" kern="100" dirty="0">
                        <a:effectLst/>
                      </a:endParaRPr>
                    </a:p>
                    <a:p>
                      <a:pPr indent="127000">
                        <a:lnSpc>
                          <a:spcPct val="92000"/>
                        </a:lnSpc>
                      </a:pPr>
                      <a:r>
                        <a:rPr lang="en-US" sz="1400" kern="0" dirty="0">
                          <a:effectLst/>
                        </a:rPr>
                        <a:t>— </a:t>
                      </a:r>
                      <a:r>
                        <a:rPr lang="zh-CN" sz="1400" kern="0" dirty="0">
                          <a:effectLst/>
                        </a:rPr>
                        <a:t>决策树（通过树分解）</a:t>
                      </a:r>
                      <a:endParaRPr lang="zh-CN" sz="1400" kern="100" dirty="0">
                        <a:effectLst/>
                      </a:endParaRPr>
                    </a:p>
                    <a:p>
                      <a:pPr indent="127000">
                        <a:lnSpc>
                          <a:spcPct val="92000"/>
                        </a:lnSpc>
                      </a:pPr>
                      <a:r>
                        <a:rPr lang="en-US" sz="1400" kern="0" dirty="0">
                          <a:effectLst/>
                        </a:rPr>
                        <a:t>— </a:t>
                      </a:r>
                      <a:r>
                        <a:rPr lang="zh-CN" sz="1400" kern="0" dirty="0">
                          <a:effectLst/>
                        </a:rPr>
                        <a:t>大多数基于视觉分析的方法</a:t>
                      </a:r>
                      <a:endParaRPr lang="zh-CN" sz="1400" kern="100" dirty="0">
                        <a:effectLst/>
                      </a:endParaRPr>
                    </a:p>
                    <a:p>
                      <a:pPr indent="127000">
                        <a:lnSpc>
                          <a:spcPct val="92000"/>
                        </a:lnSpc>
                      </a:pPr>
                      <a:r>
                        <a:rPr lang="en-US" sz="1400" kern="0" dirty="0">
                          <a:effectLst/>
                        </a:rPr>
                        <a:t>— K</a:t>
                      </a:r>
                      <a:r>
                        <a:rPr lang="zh-CN" sz="1400" kern="0" dirty="0">
                          <a:effectLst/>
                        </a:rPr>
                        <a:t>近邻（</a:t>
                      </a:r>
                      <a:r>
                        <a:rPr lang="en-US" sz="1400" kern="0" dirty="0">
                          <a:effectLst/>
                        </a:rPr>
                        <a:t>KNN</a:t>
                      </a:r>
                      <a:r>
                        <a:rPr lang="zh-CN" sz="1400" kern="0" dirty="0">
                          <a:effectLst/>
                        </a:rPr>
                        <a:t>）</a:t>
                      </a:r>
                      <a:endParaRPr lang="zh-CN" sz="1400" kern="100" dirty="0">
                        <a:effectLst/>
                      </a:endParaRPr>
                    </a:p>
                    <a:p>
                      <a:pPr indent="127000">
                        <a:lnSpc>
                          <a:spcPct val="110000"/>
                        </a:lnSpc>
                      </a:pPr>
                      <a:r>
                        <a:rPr lang="en-US" sz="1400" kern="0" dirty="0">
                          <a:effectLst/>
                        </a:rPr>
                        <a:t>— GNN</a:t>
                      </a:r>
                      <a:r>
                        <a:rPr lang="zh-CN" sz="1400" kern="0" dirty="0">
                          <a:effectLst/>
                        </a:rPr>
                        <a:t>解释器</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0164398"/>
                  </a:ext>
                </a:extLst>
              </a:tr>
              <a:tr h="1806789">
                <a:tc>
                  <a:txBody>
                    <a:bodyPr/>
                    <a:lstStyle/>
                    <a:p>
                      <a:pPr indent="127000">
                        <a:lnSpc>
                          <a:spcPct val="110000"/>
                        </a:lnSpc>
                      </a:pPr>
                      <a:endParaRPr lang="en-US" altLang="zh-CN" sz="1400" kern="100" dirty="0">
                        <a:effectLst/>
                      </a:endParaRPr>
                    </a:p>
                    <a:p>
                      <a:pPr indent="127000">
                        <a:lnSpc>
                          <a:spcPct val="110000"/>
                        </a:lnSpc>
                      </a:pPr>
                      <a:endParaRPr lang="en-US" altLang="zh-CN" sz="1400" kern="100" dirty="0">
                        <a:effectLst/>
                      </a:endParaRPr>
                    </a:p>
                    <a:p>
                      <a:pPr indent="127000">
                        <a:lnSpc>
                          <a:spcPct val="110000"/>
                        </a:lnSpc>
                      </a:pPr>
                      <a:r>
                        <a:rPr lang="zh-CN" sz="1400" kern="100" dirty="0">
                          <a:effectLst/>
                        </a:rPr>
                        <a:t>模型无关解释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92000"/>
                        </a:lnSpc>
                      </a:pPr>
                      <a:endParaRPr lang="en-US" sz="1400" kern="0" dirty="0">
                        <a:effectLst/>
                      </a:endParaRPr>
                    </a:p>
                    <a:p>
                      <a:pPr indent="127000">
                        <a:lnSpc>
                          <a:spcPct val="92000"/>
                        </a:lnSpc>
                      </a:pPr>
                      <a:r>
                        <a:rPr lang="en-US" sz="1400" kern="0" dirty="0">
                          <a:effectLst/>
                        </a:rPr>
                        <a:t>— </a:t>
                      </a:r>
                      <a:r>
                        <a:rPr lang="zh-CN" sz="1400" kern="0" dirty="0">
                          <a:effectLst/>
                        </a:rPr>
                        <a:t>模型压缩</a:t>
                      </a:r>
                      <a:r>
                        <a:rPr lang="en-US" sz="1400" kern="0" dirty="0">
                          <a:effectLst/>
                        </a:rPr>
                        <a:t>/</a:t>
                      </a:r>
                      <a:r>
                        <a:rPr lang="zh-CN" sz="1400" kern="0" dirty="0">
                          <a:effectLst/>
                        </a:rPr>
                        <a:t>知识蒸馏</a:t>
                      </a:r>
                      <a:r>
                        <a:rPr lang="en-US" sz="1400" kern="0" dirty="0">
                          <a:effectLst/>
                        </a:rPr>
                        <a:t>/</a:t>
                      </a:r>
                      <a:r>
                        <a:rPr lang="zh-CN" sz="1400" kern="0" dirty="0">
                          <a:effectLst/>
                        </a:rPr>
                        <a:t>全局代理模型的不同变体</a:t>
                      </a:r>
                      <a:endParaRPr lang="zh-CN" sz="1400" kern="100" dirty="0">
                        <a:effectLst/>
                      </a:endParaRPr>
                    </a:p>
                    <a:p>
                      <a:pPr indent="127000">
                        <a:lnSpc>
                          <a:spcPct val="92000"/>
                        </a:lnSpc>
                      </a:pPr>
                      <a:r>
                        <a:rPr lang="en-US" sz="1400" kern="0" dirty="0">
                          <a:effectLst/>
                        </a:rPr>
                        <a:t>— </a:t>
                      </a:r>
                      <a:r>
                        <a:rPr lang="zh-CN" sz="1400" kern="0" dirty="0">
                          <a:effectLst/>
                        </a:rPr>
                        <a:t>部分依赖图（</a:t>
                      </a:r>
                      <a:r>
                        <a:rPr lang="en-US" sz="1400" kern="0" dirty="0">
                          <a:effectLst/>
                        </a:rPr>
                        <a:t>PDP</a:t>
                      </a:r>
                      <a:r>
                        <a:rPr lang="zh-CN" sz="1400" kern="0" dirty="0">
                          <a:effectLst/>
                        </a:rPr>
                        <a:t>）</a:t>
                      </a:r>
                      <a:endParaRPr lang="zh-CN" sz="1400" kern="100" dirty="0">
                        <a:effectLst/>
                      </a:endParaRPr>
                    </a:p>
                    <a:p>
                      <a:pPr indent="127000">
                        <a:lnSpc>
                          <a:spcPct val="92000"/>
                        </a:lnSpc>
                      </a:pPr>
                      <a:r>
                        <a:rPr lang="en-US" sz="1400" kern="0" dirty="0">
                          <a:effectLst/>
                        </a:rPr>
                        <a:t>— </a:t>
                      </a:r>
                      <a:r>
                        <a:rPr lang="zh-CN" sz="1400" kern="0" dirty="0">
                          <a:effectLst/>
                        </a:rPr>
                        <a:t>个体条件期望（</a:t>
                      </a:r>
                      <a:r>
                        <a:rPr lang="en-US" sz="1400" kern="0" dirty="0">
                          <a:effectLst/>
                        </a:rPr>
                        <a:t>ICE</a:t>
                      </a:r>
                      <a:r>
                        <a:rPr lang="zh-CN" sz="1400" kern="0" dirty="0">
                          <a:effectLst/>
                        </a:rPr>
                        <a:t>）图</a:t>
                      </a:r>
                      <a:endParaRPr lang="zh-CN" sz="1400" kern="100" dirty="0">
                        <a:effectLst/>
                      </a:endParaRPr>
                    </a:p>
                    <a:p>
                      <a:pPr indent="127000">
                        <a:lnSpc>
                          <a:spcPct val="92000"/>
                        </a:lnSpc>
                      </a:pPr>
                      <a:r>
                        <a:rPr lang="en-US" sz="1400" kern="0" dirty="0">
                          <a:effectLst/>
                        </a:rPr>
                        <a:t>— </a:t>
                      </a:r>
                      <a:r>
                        <a:rPr lang="zh-CN" sz="1400" kern="0" dirty="0">
                          <a:effectLst/>
                        </a:rPr>
                        <a:t>通过透明近似的黑箱解释（</a:t>
                      </a:r>
                      <a:r>
                        <a:rPr lang="en-US" sz="1400" kern="0" dirty="0">
                          <a:effectLst/>
                        </a:rPr>
                        <a:t>BETA</a:t>
                      </a:r>
                      <a:r>
                        <a:rPr lang="zh-CN" sz="1400" kern="0" dirty="0">
                          <a:effectLst/>
                        </a:rPr>
                        <a:t>）</a:t>
                      </a:r>
                      <a:endParaRPr lang="zh-CN" sz="1400" kern="100" dirty="0">
                        <a:effectLst/>
                      </a:endParaRPr>
                    </a:p>
                    <a:p>
                      <a:pPr indent="127000">
                        <a:lnSpc>
                          <a:spcPct val="110000"/>
                        </a:lnSpc>
                      </a:pPr>
                      <a:r>
                        <a:rPr lang="en-US" sz="1400" kern="0" dirty="0">
                          <a:effectLst/>
                        </a:rPr>
                        <a:t>— </a:t>
                      </a:r>
                      <a:r>
                        <a:rPr lang="zh-CN" sz="1400" kern="0" dirty="0">
                          <a:effectLst/>
                        </a:rPr>
                        <a:t>通过子空间解释（</a:t>
                      </a:r>
                      <a:r>
                        <a:rPr lang="en-US" sz="1400" kern="0" dirty="0">
                          <a:effectLst/>
                        </a:rPr>
                        <a:t>MUSE</a:t>
                      </a:r>
                      <a:r>
                        <a:rPr lang="zh-CN" sz="1400" kern="0" dirty="0">
                          <a:effectLst/>
                        </a:rPr>
                        <a:t>）理解模型</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92000"/>
                        </a:lnSpc>
                      </a:pPr>
                      <a:endParaRPr lang="en-US" sz="1400" kern="0" dirty="0">
                        <a:effectLst/>
                      </a:endParaRPr>
                    </a:p>
                    <a:p>
                      <a:pPr indent="127000">
                        <a:lnSpc>
                          <a:spcPct val="92000"/>
                        </a:lnSpc>
                      </a:pPr>
                      <a:r>
                        <a:rPr lang="en-US" sz="1400" kern="0" dirty="0">
                          <a:effectLst/>
                        </a:rPr>
                        <a:t>— </a:t>
                      </a:r>
                      <a:r>
                        <a:rPr lang="zh-CN" sz="1400" kern="0" dirty="0">
                          <a:effectLst/>
                        </a:rPr>
                        <a:t>模型无关的局部可解释（</a:t>
                      </a:r>
                      <a:r>
                        <a:rPr lang="en-US" sz="1400" kern="0" dirty="0">
                          <a:effectLst/>
                        </a:rPr>
                        <a:t>LIME</a:t>
                      </a:r>
                      <a:r>
                        <a:rPr lang="zh-CN" sz="1400" kern="0" dirty="0">
                          <a:effectLst/>
                        </a:rPr>
                        <a:t>）</a:t>
                      </a:r>
                      <a:endParaRPr lang="zh-CN" sz="1400" kern="100" dirty="0">
                        <a:effectLst/>
                      </a:endParaRPr>
                    </a:p>
                    <a:p>
                      <a:pPr indent="127000">
                        <a:lnSpc>
                          <a:spcPct val="92000"/>
                        </a:lnSpc>
                      </a:pPr>
                      <a:r>
                        <a:rPr lang="en-US" sz="1400" kern="0" dirty="0">
                          <a:effectLst/>
                        </a:rPr>
                        <a:t>— SHAP</a:t>
                      </a:r>
                      <a:endParaRPr lang="zh-CN" sz="1400" kern="100" dirty="0">
                        <a:effectLst/>
                      </a:endParaRPr>
                    </a:p>
                    <a:p>
                      <a:pPr indent="127000">
                        <a:lnSpc>
                          <a:spcPct val="92000"/>
                        </a:lnSpc>
                      </a:pPr>
                      <a:r>
                        <a:rPr lang="en-US" sz="1400" kern="0" dirty="0">
                          <a:effectLst/>
                        </a:rPr>
                        <a:t>— Anchors </a:t>
                      </a:r>
                      <a:endParaRPr lang="zh-CN" sz="1400" kern="100" dirty="0">
                        <a:effectLst/>
                      </a:endParaRPr>
                    </a:p>
                    <a:p>
                      <a:pPr indent="127000">
                        <a:lnSpc>
                          <a:spcPct val="92000"/>
                        </a:lnSpc>
                      </a:pPr>
                      <a:r>
                        <a:rPr lang="en-US" sz="1400" kern="0" dirty="0">
                          <a:effectLst/>
                        </a:rPr>
                        <a:t>— </a:t>
                      </a:r>
                      <a:r>
                        <a:rPr lang="zh-CN" sz="1400" kern="0" dirty="0">
                          <a:effectLst/>
                        </a:rPr>
                        <a:t>注意力地图可视化</a:t>
                      </a:r>
                      <a:endParaRPr lang="zh-CN" sz="1400" kern="100" dirty="0">
                        <a:effectLst/>
                      </a:endParaRPr>
                    </a:p>
                    <a:p>
                      <a:pPr indent="127000">
                        <a:lnSpc>
                          <a:spcPct val="110000"/>
                        </a:lnSpc>
                      </a:pPr>
                      <a:r>
                        <a:rPr lang="en-US" sz="1400" kern="0" dirty="0">
                          <a:effectLst/>
                        </a:rPr>
                        <a:t>— </a:t>
                      </a:r>
                      <a:r>
                        <a:rPr lang="zh-CN" sz="1400" kern="0" dirty="0">
                          <a:effectLst/>
                        </a:rPr>
                        <a:t>通过子空间解释（</a:t>
                      </a:r>
                      <a:r>
                        <a:rPr lang="en-US" sz="1400" kern="0" dirty="0">
                          <a:effectLst/>
                        </a:rPr>
                        <a:t>MUSE</a:t>
                      </a:r>
                      <a:r>
                        <a:rPr lang="zh-CN" sz="1400" kern="0" dirty="0">
                          <a:effectLst/>
                        </a:rPr>
                        <a:t>）理解模型</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75533354"/>
                  </a:ext>
                </a:extLst>
              </a:tr>
            </a:tbl>
          </a:graphicData>
        </a:graphic>
      </p:graphicFrame>
      <p:sp>
        <p:nvSpPr>
          <p:cNvPr id="11" name="文本框 10">
            <a:extLst>
              <a:ext uri="{FF2B5EF4-FFF2-40B4-BE49-F238E27FC236}">
                <a16:creationId xmlns:a16="http://schemas.microsoft.com/office/drawing/2014/main" id="{24F4CBC3-E0B4-4E6C-BE17-A92E35AED3B4}"/>
              </a:ext>
            </a:extLst>
          </p:cNvPr>
          <p:cNvSpPr txBox="1"/>
          <p:nvPr/>
        </p:nvSpPr>
        <p:spPr>
          <a:xfrm>
            <a:off x="5231904" y="5764932"/>
            <a:ext cx="6122194" cy="3461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（来源</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600" i="1" kern="100" dirty="0">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i="1" kern="100" dirty="0" err="1">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Stiglic</a:t>
            </a:r>
            <a:r>
              <a:rPr lang="en-US" altLang="zh-CN" sz="1600" i="1" kern="100" dirty="0">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 G, </a:t>
            </a:r>
            <a:r>
              <a:rPr lang="en-US" altLang="zh-CN" sz="1600" i="1" kern="100" dirty="0" err="1">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Kocbek</a:t>
            </a:r>
            <a:r>
              <a:rPr lang="en-US" altLang="zh-CN" sz="1600" i="1" kern="100" dirty="0">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 P, </a:t>
            </a:r>
            <a:r>
              <a:rPr lang="en-US" altLang="zh-CN" sz="1600" i="1" kern="100" dirty="0" err="1">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Fijacko</a:t>
            </a:r>
            <a:r>
              <a:rPr lang="en-US" altLang="zh-CN" sz="1600" i="1" kern="100" dirty="0">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 N,2020</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45295929"/>
      </p:ext>
    </p:extLst>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a:t>4.1 </a:t>
            </a:r>
            <a:r>
              <a:rPr lang="zh-CN" altLang="en-US" sz="4800" dirty="0"/>
              <a:t>数据科学</a:t>
            </a:r>
          </a:p>
        </p:txBody>
      </p:sp>
      <p:sp>
        <p:nvSpPr>
          <p:cNvPr id="7" name="副标题 6"/>
          <p:cNvSpPr>
            <a:spLocks noGrp="1"/>
          </p:cNvSpPr>
          <p:nvPr>
            <p:ph type="subTitle" idx="1"/>
          </p:nvPr>
        </p:nvSpPr>
        <p:spPr>
          <a:xfrm>
            <a:off x="3935760" y="4077072"/>
            <a:ext cx="4320480" cy="1752600"/>
          </a:xfrm>
        </p:spPr>
        <p:txBody>
          <a:bodyPr/>
          <a:lstStyle/>
          <a:p>
            <a:endParaRPr lang="en-US" altLang="zh-CN" sz="2000" dirty="0">
              <a:solidFill>
                <a:schemeClr val="bg1">
                  <a:lumMod val="50000"/>
                </a:schemeClr>
              </a:solidFill>
            </a:endParaRPr>
          </a:p>
          <a:p>
            <a:r>
              <a:rPr lang="en-US" altLang="zh-CN" sz="2000" dirty="0"/>
              <a:t>▼4.2  </a:t>
            </a:r>
            <a:r>
              <a:rPr lang="zh-CN" altLang="en-US" sz="2000" dirty="0"/>
              <a:t>认知科学</a:t>
            </a:r>
          </a:p>
        </p:txBody>
      </p:sp>
    </p:spTree>
    <p:extLst>
      <p:ext uri="{BB962C8B-B14F-4D97-AF65-F5344CB8AC3E}">
        <p14:creationId xmlns:p14="http://schemas.microsoft.com/office/powerpoint/2010/main" val="1395000188"/>
      </p:ext>
    </p:extLst>
  </p:cSld>
  <p:clrMapOvr>
    <a:masterClrMapping/>
  </p:clrMapOvr>
  <p:transition>
    <p:blinds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8BBBC74-39DA-41B3-B7A4-E410C544C864}"/>
              </a:ext>
            </a:extLst>
          </p:cNvPr>
          <p:cNvSpPr txBox="1"/>
          <p:nvPr/>
        </p:nvSpPr>
        <p:spPr>
          <a:xfrm>
            <a:off x="263352" y="548680"/>
            <a:ext cx="612219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3</a:t>
            </a:r>
            <a:r>
              <a:rPr lang="zh-CN" altLang="zh-CN" sz="1800" b="1" kern="100" dirty="0">
                <a:solidFill>
                  <a:schemeClr val="tx2"/>
                </a:solidFill>
                <a:effectLst/>
                <a:latin typeface="等线" panose="02010600030101010101" pitchFamily="2" charset="-122"/>
                <a:ea typeface="仿宋" panose="02010609060101010101" pitchFamily="49" charset="-122"/>
              </a:rPr>
              <a:t>）局部解释和全局解释</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pic>
        <p:nvPicPr>
          <p:cNvPr id="4" name="图片 3" descr="图示&#10;&#10;描述已自动生成">
            <a:extLst>
              <a:ext uri="{FF2B5EF4-FFF2-40B4-BE49-F238E27FC236}">
                <a16:creationId xmlns:a16="http://schemas.microsoft.com/office/drawing/2014/main" id="{CD90D41B-ACBF-4441-A02E-FFF8DB5EB4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3319" y="1407717"/>
            <a:ext cx="6600321" cy="3965499"/>
          </a:xfrm>
          <a:prstGeom prst="rect">
            <a:avLst/>
          </a:prstGeom>
        </p:spPr>
      </p:pic>
      <p:sp>
        <p:nvSpPr>
          <p:cNvPr id="6" name="文本框 5">
            <a:extLst>
              <a:ext uri="{FF2B5EF4-FFF2-40B4-BE49-F238E27FC236}">
                <a16:creationId xmlns:a16="http://schemas.microsoft.com/office/drawing/2014/main" id="{FEB2C5A2-7FA8-4ADE-BABB-F3FC3840227F}"/>
              </a:ext>
            </a:extLst>
          </p:cNvPr>
          <p:cNvSpPr txBox="1"/>
          <p:nvPr/>
        </p:nvSpPr>
        <p:spPr>
          <a:xfrm>
            <a:off x="3327146" y="5727573"/>
            <a:ext cx="6122194" cy="363176"/>
          </a:xfrm>
          <a:prstGeom prst="rect">
            <a:avLst/>
          </a:prstGeom>
          <a:noFill/>
        </p:spPr>
        <p:txBody>
          <a:bodyPr wrap="square">
            <a:spAutoFit/>
          </a:bodyPr>
          <a:lstStyle/>
          <a:p>
            <a:pPr indent="1270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4-55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局部解释和全局解释的对比</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50271842"/>
      </p:ext>
    </p:extLst>
  </p:cSld>
  <p:clrMapOvr>
    <a:masterClrMapping/>
  </p:clrMapOvr>
  <p:transition>
    <p:blinds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B1848DC-6F62-4DE0-AA31-492FED97B680}"/>
              </a:ext>
            </a:extLst>
          </p:cNvPr>
          <p:cNvSpPr txBox="1"/>
          <p:nvPr/>
        </p:nvSpPr>
        <p:spPr>
          <a:xfrm>
            <a:off x="335360" y="692696"/>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4.4.3. </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可解释性机器学习的应用</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4" name="图片 3" descr="图示&#10;&#10;描述已自动生成">
            <a:extLst>
              <a:ext uri="{FF2B5EF4-FFF2-40B4-BE49-F238E27FC236}">
                <a16:creationId xmlns:a16="http://schemas.microsoft.com/office/drawing/2014/main" id="{269B0600-05CB-47B3-ACAD-EBA4415346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9086" y="1239614"/>
            <a:ext cx="6713246" cy="4057736"/>
          </a:xfrm>
          <a:prstGeom prst="rect">
            <a:avLst/>
          </a:prstGeom>
        </p:spPr>
      </p:pic>
      <p:sp>
        <p:nvSpPr>
          <p:cNvPr id="6" name="文本框 5">
            <a:extLst>
              <a:ext uri="{FF2B5EF4-FFF2-40B4-BE49-F238E27FC236}">
                <a16:creationId xmlns:a16="http://schemas.microsoft.com/office/drawing/2014/main" id="{55492EAD-7B3E-4696-ADD3-D0F49DBA4418}"/>
              </a:ext>
            </a:extLst>
          </p:cNvPr>
          <p:cNvSpPr txBox="1"/>
          <p:nvPr/>
        </p:nvSpPr>
        <p:spPr>
          <a:xfrm>
            <a:off x="2783632" y="5665510"/>
            <a:ext cx="7632848" cy="584775"/>
          </a:xfrm>
          <a:prstGeom prst="rect">
            <a:avLst/>
          </a:prstGeom>
          <a:noFill/>
        </p:spPr>
        <p:txBody>
          <a:bodyPr wrap="square">
            <a:spAutoFit/>
          </a:bodyPr>
          <a:lstStyle/>
          <a:p>
            <a:pPr algn="ctr"/>
            <a:r>
              <a:rPr lang="zh-CN"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dirty="0" smtClean="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4-56  </a:t>
            </a:r>
            <a:r>
              <a:rPr lang="zh-CN"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国家自然科学基金项目“预测性分析结果的数据故事化描述方法及关键技术”的研究边界及内容</a:t>
            </a:r>
            <a:endParaRPr lang="zh-CN" altLang="en-US" sz="1600" dirty="0">
              <a:solidFill>
                <a:schemeClr val="accent1">
                  <a:lumMod val="75000"/>
                </a:schemeClr>
              </a:solidFill>
            </a:endParaRPr>
          </a:p>
        </p:txBody>
      </p:sp>
    </p:spTree>
    <p:extLst>
      <p:ext uri="{BB962C8B-B14F-4D97-AF65-F5344CB8AC3E}">
        <p14:creationId xmlns:p14="http://schemas.microsoft.com/office/powerpoint/2010/main" val="3612727185"/>
      </p:ext>
    </p:extLst>
  </p:cSld>
  <p:clrMapOvr>
    <a:masterClrMapping/>
  </p:clrMapOvr>
  <p:transition>
    <p:blinds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a:t>4.5 </a:t>
            </a:r>
            <a:r>
              <a:rPr lang="zh-CN" altLang="en-US" sz="4800" dirty="0"/>
              <a:t>自然语言处理</a:t>
            </a:r>
          </a:p>
        </p:txBody>
      </p:sp>
      <p:sp>
        <p:nvSpPr>
          <p:cNvPr id="7" name="副标题 6"/>
          <p:cNvSpPr>
            <a:spLocks noGrp="1"/>
          </p:cNvSpPr>
          <p:nvPr>
            <p:ph type="subTitle" idx="1"/>
          </p:nvPr>
        </p:nvSpPr>
        <p:spPr>
          <a:xfrm>
            <a:off x="3935760" y="4077072"/>
            <a:ext cx="4320480" cy="1752600"/>
          </a:xfrm>
        </p:spPr>
        <p:txBody>
          <a:bodyPr/>
          <a:lstStyle/>
          <a:p>
            <a:r>
              <a:rPr lang="en-US" altLang="zh-CN" sz="2000" dirty="0">
                <a:solidFill>
                  <a:schemeClr val="bg1">
                    <a:lumMod val="50000"/>
                  </a:schemeClr>
                </a:solidFill>
              </a:rPr>
              <a:t>▲ 4.4  </a:t>
            </a:r>
            <a:r>
              <a:rPr lang="zh-CN" altLang="en-US" sz="2000" dirty="0">
                <a:solidFill>
                  <a:schemeClr val="bg1">
                    <a:lumMod val="50000"/>
                  </a:schemeClr>
                </a:solidFill>
              </a:rPr>
              <a:t>可解释性机器学习</a:t>
            </a:r>
            <a:endParaRPr lang="en-US" altLang="zh-CN" sz="2000" dirty="0">
              <a:solidFill>
                <a:schemeClr val="bg1">
                  <a:lumMod val="50000"/>
                </a:schemeClr>
              </a:solidFill>
            </a:endParaRPr>
          </a:p>
        </p:txBody>
      </p:sp>
    </p:spTree>
    <p:extLst>
      <p:ext uri="{BB962C8B-B14F-4D97-AF65-F5344CB8AC3E}">
        <p14:creationId xmlns:p14="http://schemas.microsoft.com/office/powerpoint/2010/main" val="470137188"/>
      </p:ext>
    </p:extLst>
  </p:cSld>
  <p:clrMapOvr>
    <a:masterClrMapping/>
  </p:clrMapOvr>
  <p:transition>
    <p:blinds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894E6F17-2A38-4651-AB24-BD1B2BF71F0A}"/>
              </a:ext>
            </a:extLst>
          </p:cNvPr>
          <p:cNvSpPr>
            <a:spLocks noGrp="1"/>
          </p:cNvSpPr>
          <p:nvPr>
            <p:ph type="body" sz="quarter" idx="14"/>
          </p:nvPr>
        </p:nvSpPr>
        <p:spPr/>
        <p:txBody>
          <a:bodyPr/>
          <a:lstStyle/>
          <a:p>
            <a:endParaRPr lang="zh-CN" altLang="en-US"/>
          </a:p>
        </p:txBody>
      </p:sp>
      <p:sp>
        <p:nvSpPr>
          <p:cNvPr id="7" name="圆角矩形 1">
            <a:extLst>
              <a:ext uri="{FF2B5EF4-FFF2-40B4-BE49-F238E27FC236}">
                <a16:creationId xmlns:a16="http://schemas.microsoft.com/office/drawing/2014/main" id="{37DE9AF2-225F-4CC0-B878-E84DC8632DDF}"/>
              </a:ext>
            </a:extLst>
          </p:cNvPr>
          <p:cNvSpPr/>
          <p:nvPr/>
        </p:nvSpPr>
        <p:spPr>
          <a:xfrm>
            <a:off x="4489701" y="555574"/>
            <a:ext cx="7344816" cy="107445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自然语言处理（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Natural Language Processing</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NLP</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）是人工智能的一个分支，主要研究目的是帮助计算机理解、解释和处理人类语言。</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EF1C0DCE-52D0-46C1-905C-51467839049A}"/>
              </a:ext>
            </a:extLst>
          </p:cNvPr>
          <p:cNvSpPr txBox="1"/>
          <p:nvPr/>
        </p:nvSpPr>
        <p:spPr>
          <a:xfrm>
            <a:off x="335360" y="1780777"/>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4.5.1.</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数据故事化的联系</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10" name="pic">
            <a:extLst>
              <a:ext uri="{FF2B5EF4-FFF2-40B4-BE49-F238E27FC236}">
                <a16:creationId xmlns:a16="http://schemas.microsoft.com/office/drawing/2014/main" id="{9674B296-47CD-4AC8-9EAE-3B1FB8ED93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947316" y="2311501"/>
            <a:ext cx="6963858" cy="3346103"/>
          </a:xfrm>
          <a:prstGeom prst="rect">
            <a:avLst/>
          </a:prstGeom>
        </p:spPr>
      </p:pic>
      <p:sp>
        <p:nvSpPr>
          <p:cNvPr id="12" name="文本框 11">
            <a:extLst>
              <a:ext uri="{FF2B5EF4-FFF2-40B4-BE49-F238E27FC236}">
                <a16:creationId xmlns:a16="http://schemas.microsoft.com/office/drawing/2014/main" id="{0F4D7FD1-D1EC-4004-9F9C-35750771C110}"/>
              </a:ext>
            </a:extLst>
          </p:cNvPr>
          <p:cNvSpPr txBox="1"/>
          <p:nvPr/>
        </p:nvSpPr>
        <p:spPr>
          <a:xfrm>
            <a:off x="2639616" y="5927485"/>
            <a:ext cx="6122194" cy="363176"/>
          </a:xfrm>
          <a:prstGeom prst="rect">
            <a:avLst/>
          </a:prstGeom>
          <a:noFill/>
        </p:spPr>
        <p:txBody>
          <a:bodyPr wrap="square">
            <a:spAutoFit/>
          </a:bodyPr>
          <a:lstStyle/>
          <a:p>
            <a:pPr indent="127000" algn="ctr">
              <a:lnSpc>
                <a:spcPct val="110000"/>
              </a:lnSpc>
              <a:tabLst>
                <a:tab pos="1170305" algn="l"/>
              </a:tabLst>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4-57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自然语言处理与数据故事化</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6261161"/>
      </p:ext>
    </p:extLst>
  </p:cSld>
  <p:clrMapOvr>
    <a:masterClrMapping/>
  </p:clrMapOvr>
  <p:transition>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20B9502-4173-4BDB-A922-699ED4E34C63}"/>
              </a:ext>
            </a:extLst>
          </p:cNvPr>
          <p:cNvSpPr>
            <a:spLocks noGrp="1"/>
          </p:cNvSpPr>
          <p:nvPr>
            <p:ph type="body" sz="quarter" idx="14"/>
          </p:nvPr>
        </p:nvSpPr>
        <p:spPr/>
        <p:txBody>
          <a:bodyPr/>
          <a:lstStyle/>
          <a:p>
            <a:endParaRPr lang="zh-CN" altLang="en-US"/>
          </a:p>
        </p:txBody>
      </p:sp>
      <p:sp>
        <p:nvSpPr>
          <p:cNvPr id="4" name="文本框 3">
            <a:extLst>
              <a:ext uri="{FF2B5EF4-FFF2-40B4-BE49-F238E27FC236}">
                <a16:creationId xmlns:a16="http://schemas.microsoft.com/office/drawing/2014/main" id="{479251CA-A188-4C9F-963F-3ADDF9AFFA65}"/>
              </a:ext>
            </a:extLst>
          </p:cNvPr>
          <p:cNvSpPr txBox="1"/>
          <p:nvPr/>
        </p:nvSpPr>
        <p:spPr>
          <a:xfrm>
            <a:off x="263352" y="620688"/>
            <a:ext cx="612219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4.5.2.</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自然语言处理的理论与方法</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0236DEC8-B841-449B-9CD7-3FE4719120B1}"/>
              </a:ext>
            </a:extLst>
          </p:cNvPr>
          <p:cNvSpPr txBox="1"/>
          <p:nvPr/>
        </p:nvSpPr>
        <p:spPr>
          <a:xfrm>
            <a:off x="695400" y="1001754"/>
            <a:ext cx="10801199" cy="1200329"/>
          </a:xfrm>
          <a:prstGeom prst="rect">
            <a:avLst/>
          </a:prstGeom>
          <a:noFill/>
        </p:spPr>
        <p:txBody>
          <a:bodyPr wrap="square">
            <a:spAutoFit/>
          </a:bodyPr>
          <a:lstStyle/>
          <a:p>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传统的自然语言处理的基本流程包括：数据预处理（词干化、分词等）、特征工程、学习和预测。传统的自然语言处理技术对人工的要求较高且容易丢失潜在有用信息，基于深度学习的自然语言处理方法逐渐被广泛应用。自然语言处理的深度学习流程包括：分词、将句子用数值表示、输入到深层模型并训练模型、优化深层模型、预测。</a:t>
            </a:r>
            <a:endParaRPr lang="zh-CN" altLang="en-US" dirty="0">
              <a:solidFill>
                <a:schemeClr val="tx2"/>
              </a:solidFill>
            </a:endParaRPr>
          </a:p>
        </p:txBody>
      </p:sp>
      <p:sp>
        <p:nvSpPr>
          <p:cNvPr id="8" name="文本框 7">
            <a:extLst>
              <a:ext uri="{FF2B5EF4-FFF2-40B4-BE49-F238E27FC236}">
                <a16:creationId xmlns:a16="http://schemas.microsoft.com/office/drawing/2014/main" id="{68930E41-D9AE-48FF-9138-27F7768A8A1D}"/>
              </a:ext>
            </a:extLst>
          </p:cNvPr>
          <p:cNvSpPr txBox="1"/>
          <p:nvPr/>
        </p:nvSpPr>
        <p:spPr>
          <a:xfrm>
            <a:off x="671240" y="2352669"/>
            <a:ext cx="204038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1</a:t>
            </a:r>
            <a:r>
              <a:rPr lang="zh-CN" altLang="zh-CN" sz="1800" b="1" kern="100" dirty="0">
                <a:solidFill>
                  <a:schemeClr val="tx2"/>
                </a:solidFill>
                <a:effectLst/>
                <a:latin typeface="等线" panose="02010600030101010101" pitchFamily="2" charset="-122"/>
                <a:ea typeface="仿宋" panose="02010609060101010101" pitchFamily="49" charset="-122"/>
              </a:rPr>
              <a:t>）</a:t>
            </a:r>
            <a:r>
              <a:rPr lang="zh-CN" altLang="zh-CN" sz="1800" b="1" kern="100" dirty="0">
                <a:solidFill>
                  <a:schemeClr val="tx2"/>
                </a:solidFill>
                <a:effectLst/>
                <a:latin typeface="等线" panose="02010600030101010101" pitchFamily="2" charset="-122"/>
                <a:ea typeface="微软雅黑" panose="020B0503020204020204" pitchFamily="34" charset="-122"/>
                <a:cs typeface="微软雅黑" panose="020B0503020204020204" pitchFamily="34" charset="-122"/>
              </a:rPr>
              <a:t>词袋模型</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10" name="文本框 9">
            <a:extLst>
              <a:ext uri="{FF2B5EF4-FFF2-40B4-BE49-F238E27FC236}">
                <a16:creationId xmlns:a16="http://schemas.microsoft.com/office/drawing/2014/main" id="{75FC0FBD-DF32-48F3-8AC0-AB6D265C5A26}"/>
              </a:ext>
            </a:extLst>
          </p:cNvPr>
          <p:cNvSpPr txBox="1"/>
          <p:nvPr/>
        </p:nvSpPr>
        <p:spPr>
          <a:xfrm>
            <a:off x="1883237" y="3160235"/>
            <a:ext cx="2712963"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kern="100" dirty="0" smtClean="0">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4-6 </a:t>
            </a:r>
            <a:r>
              <a:rPr lang="zh-CN" altLang="zh-CN" sz="1600"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词袋模型示例</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C2F8B15A-1938-4F52-A879-235587397DEF}"/>
              </a:ext>
            </a:extLst>
          </p:cNvPr>
          <p:cNvGraphicFramePr>
            <a:graphicFrameLocks noGrp="1"/>
          </p:cNvGraphicFramePr>
          <p:nvPr>
            <p:extLst>
              <p:ext uri="{D42A27DB-BD31-4B8C-83A1-F6EECF244321}">
                <p14:modId xmlns:p14="http://schemas.microsoft.com/office/powerpoint/2010/main" val="2442660819"/>
              </p:ext>
            </p:extLst>
          </p:nvPr>
        </p:nvGraphicFramePr>
        <p:xfrm>
          <a:off x="1103520" y="3656418"/>
          <a:ext cx="4992479" cy="1271421"/>
        </p:xfrm>
        <a:graphic>
          <a:graphicData uri="http://schemas.openxmlformats.org/drawingml/2006/table">
            <a:tbl>
              <a:tblPr firstRow="1" firstCol="1" bandRow="1">
                <a:tableStyleId>{5C22544A-7EE6-4342-B048-85BDC9FD1C3A}</a:tableStyleId>
              </a:tblPr>
              <a:tblGrid>
                <a:gridCol w="2163369">
                  <a:extLst>
                    <a:ext uri="{9D8B030D-6E8A-4147-A177-3AD203B41FA5}">
                      <a16:colId xmlns:a16="http://schemas.microsoft.com/office/drawing/2014/main" val="40504971"/>
                    </a:ext>
                  </a:extLst>
                </a:gridCol>
                <a:gridCol w="460011">
                  <a:extLst>
                    <a:ext uri="{9D8B030D-6E8A-4147-A177-3AD203B41FA5}">
                      <a16:colId xmlns:a16="http://schemas.microsoft.com/office/drawing/2014/main" val="3347412782"/>
                    </a:ext>
                  </a:extLst>
                </a:gridCol>
                <a:gridCol w="452326">
                  <a:extLst>
                    <a:ext uri="{9D8B030D-6E8A-4147-A177-3AD203B41FA5}">
                      <a16:colId xmlns:a16="http://schemas.microsoft.com/office/drawing/2014/main" val="675391152"/>
                    </a:ext>
                  </a:extLst>
                </a:gridCol>
                <a:gridCol w="495266">
                  <a:extLst>
                    <a:ext uri="{9D8B030D-6E8A-4147-A177-3AD203B41FA5}">
                      <a16:colId xmlns:a16="http://schemas.microsoft.com/office/drawing/2014/main" val="3945930741"/>
                    </a:ext>
                  </a:extLst>
                </a:gridCol>
                <a:gridCol w="430355">
                  <a:extLst>
                    <a:ext uri="{9D8B030D-6E8A-4147-A177-3AD203B41FA5}">
                      <a16:colId xmlns:a16="http://schemas.microsoft.com/office/drawing/2014/main" val="2465908332"/>
                    </a:ext>
                  </a:extLst>
                </a:gridCol>
                <a:gridCol w="483289">
                  <a:extLst>
                    <a:ext uri="{9D8B030D-6E8A-4147-A177-3AD203B41FA5}">
                      <a16:colId xmlns:a16="http://schemas.microsoft.com/office/drawing/2014/main" val="4266239135"/>
                    </a:ext>
                  </a:extLst>
                </a:gridCol>
                <a:gridCol w="507863">
                  <a:extLst>
                    <a:ext uri="{9D8B030D-6E8A-4147-A177-3AD203B41FA5}">
                      <a16:colId xmlns:a16="http://schemas.microsoft.com/office/drawing/2014/main" val="2139014195"/>
                    </a:ext>
                  </a:extLst>
                </a:gridCol>
              </a:tblGrid>
              <a:tr h="568518">
                <a:tc>
                  <a:txBody>
                    <a:bodyPr/>
                    <a:lstStyle/>
                    <a:p>
                      <a:pPr indent="266700" algn="ctr">
                        <a:lnSpc>
                          <a:spcPct val="110000"/>
                        </a:lnSpc>
                      </a:pP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endParaRPr lang="en-US" sz="1050" kern="100" dirty="0">
                        <a:effectLst/>
                      </a:endParaRPr>
                    </a:p>
                    <a:p>
                      <a:pPr indent="92075" algn="ctr">
                        <a:lnSpc>
                          <a:spcPct val="110000"/>
                        </a:lnSpc>
                      </a:pPr>
                      <a:r>
                        <a:rPr lang="en-US" sz="1050" kern="100" dirty="0">
                          <a:effectLst/>
                        </a:rPr>
                        <a:t>the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endParaRPr lang="en-US" sz="1050" kern="100" dirty="0">
                        <a:effectLst/>
                      </a:endParaRPr>
                    </a:p>
                    <a:p>
                      <a:pPr indent="92075" algn="ctr">
                        <a:lnSpc>
                          <a:spcPct val="110000"/>
                        </a:lnSpc>
                      </a:pPr>
                      <a:r>
                        <a:rPr lang="en-US" sz="1050" kern="100" dirty="0">
                          <a:effectLst/>
                        </a:rPr>
                        <a:t>cat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endParaRPr lang="en-US" sz="1050" kern="100" dirty="0">
                        <a:effectLst/>
                      </a:endParaRPr>
                    </a:p>
                    <a:p>
                      <a:pPr indent="92075" algn="ctr">
                        <a:lnSpc>
                          <a:spcPct val="110000"/>
                        </a:lnSpc>
                      </a:pPr>
                      <a:r>
                        <a:rPr lang="en-US" sz="1050" kern="100" dirty="0">
                          <a:effectLst/>
                        </a:rPr>
                        <a:t>sat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endParaRPr lang="en-US" sz="1050" kern="100" dirty="0">
                        <a:effectLst/>
                      </a:endParaRPr>
                    </a:p>
                    <a:p>
                      <a:pPr indent="92075" algn="ctr">
                        <a:lnSpc>
                          <a:spcPct val="110000"/>
                        </a:lnSpc>
                      </a:pPr>
                      <a:r>
                        <a:rPr lang="en-US" sz="1050" kern="100" dirty="0">
                          <a:effectLst/>
                        </a:rPr>
                        <a:t>in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endParaRPr lang="en-US" sz="1050" kern="100" dirty="0">
                        <a:effectLst/>
                      </a:endParaRPr>
                    </a:p>
                    <a:p>
                      <a:pPr indent="92075" algn="ctr">
                        <a:lnSpc>
                          <a:spcPct val="110000"/>
                        </a:lnSpc>
                      </a:pPr>
                      <a:r>
                        <a:rPr lang="en-US" sz="1050" kern="100" dirty="0">
                          <a:effectLst/>
                        </a:rPr>
                        <a:t>hat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endParaRPr lang="en-US" sz="1050" kern="100" dirty="0">
                        <a:effectLst/>
                      </a:endParaRPr>
                    </a:p>
                    <a:p>
                      <a:pPr indent="92075" algn="ctr">
                        <a:lnSpc>
                          <a:spcPct val="110000"/>
                        </a:lnSpc>
                      </a:pPr>
                      <a:r>
                        <a:rPr lang="en-US" sz="1050" kern="100" dirty="0">
                          <a:effectLst/>
                        </a:rPr>
                        <a:t>with</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5264383"/>
                  </a:ext>
                </a:extLst>
              </a:tr>
              <a:tr h="234301">
                <a:tc>
                  <a:txBody>
                    <a:bodyPr/>
                    <a:lstStyle/>
                    <a:p>
                      <a:pPr indent="-158750" algn="ctr">
                        <a:lnSpc>
                          <a:spcPct val="110000"/>
                        </a:lnSpc>
                      </a:pPr>
                      <a:r>
                        <a:rPr lang="en-US" sz="1050" kern="100">
                          <a:effectLst/>
                        </a:rPr>
                        <a:t>the cat sat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dirty="0">
                          <a:effectLst/>
                        </a:rPr>
                        <a:t>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54989962"/>
                  </a:ext>
                </a:extLst>
              </a:tr>
              <a:tr h="234301">
                <a:tc>
                  <a:txBody>
                    <a:bodyPr/>
                    <a:lstStyle/>
                    <a:p>
                      <a:pPr indent="266700" algn="ctr">
                        <a:lnSpc>
                          <a:spcPct val="110000"/>
                        </a:lnSpc>
                      </a:pPr>
                      <a:r>
                        <a:rPr lang="en-US" sz="1050" kern="100">
                          <a:effectLst/>
                        </a:rPr>
                        <a:t>the cat sat in the hat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4486660"/>
                  </a:ext>
                </a:extLst>
              </a:tr>
              <a:tr h="234301">
                <a:tc>
                  <a:txBody>
                    <a:bodyPr/>
                    <a:lstStyle/>
                    <a:p>
                      <a:pPr indent="266700" algn="ctr">
                        <a:lnSpc>
                          <a:spcPct val="110000"/>
                        </a:lnSpc>
                      </a:pPr>
                      <a:r>
                        <a:rPr lang="en-US" sz="1050" kern="100">
                          <a:effectLst/>
                        </a:rPr>
                        <a:t>the cat with the hat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92075" algn="ctr">
                        <a:lnSpc>
                          <a:spcPct val="110000"/>
                        </a:lnSpc>
                      </a:pPr>
                      <a:r>
                        <a:rPr lang="en-US" sz="1050" kern="100" dirty="0">
                          <a:effectLst/>
                        </a:rPr>
                        <a:t>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3153136"/>
                  </a:ext>
                </a:extLst>
              </a:tr>
            </a:tbl>
          </a:graphicData>
        </a:graphic>
      </p:graphicFrame>
      <p:sp>
        <p:nvSpPr>
          <p:cNvPr id="13" name="文本框 12">
            <a:extLst>
              <a:ext uri="{FF2B5EF4-FFF2-40B4-BE49-F238E27FC236}">
                <a16:creationId xmlns:a16="http://schemas.microsoft.com/office/drawing/2014/main" id="{039E94F2-FA9E-4DC9-8FC2-1AF3B528439E}"/>
              </a:ext>
            </a:extLst>
          </p:cNvPr>
          <p:cNvSpPr txBox="1"/>
          <p:nvPr/>
        </p:nvSpPr>
        <p:spPr>
          <a:xfrm>
            <a:off x="3239718" y="5053898"/>
            <a:ext cx="3194546" cy="341055"/>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latin typeface="Times New Roman" panose="02020603050405020304" pitchFamily="18" charset="0"/>
                <a:cs typeface="Times New Roman" panose="02020603050405020304" pitchFamily="18" charset="0"/>
              </a:rPr>
              <a:t>（来源：</a:t>
            </a:r>
            <a:r>
              <a:rPr lang="en-US" altLang="zh-CN" sz="1600" kern="100" dirty="0">
                <a:solidFill>
                  <a:schemeClr val="accent1">
                    <a:lumMod val="75000"/>
                  </a:schemeClr>
                </a:solidFill>
                <a:latin typeface="Times New Roman" panose="02020603050405020304" pitchFamily="18" charset="0"/>
                <a:cs typeface="Times New Roman" panose="02020603050405020304" pitchFamily="18" charset="0"/>
              </a:rPr>
              <a:t>Victor Zhou 2019</a:t>
            </a:r>
            <a:r>
              <a:rPr lang="zh-CN" altLang="zh-CN" sz="1600" kern="100"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15" name="文本框 14">
            <a:extLst>
              <a:ext uri="{FF2B5EF4-FFF2-40B4-BE49-F238E27FC236}">
                <a16:creationId xmlns:a16="http://schemas.microsoft.com/office/drawing/2014/main" id="{97239007-E9B3-42B1-934A-99B7E29B2555}"/>
              </a:ext>
            </a:extLst>
          </p:cNvPr>
          <p:cNvSpPr txBox="1"/>
          <p:nvPr/>
        </p:nvSpPr>
        <p:spPr>
          <a:xfrm>
            <a:off x="6672064" y="2347350"/>
            <a:ext cx="2390180" cy="464166"/>
          </a:xfrm>
          <a:prstGeom prst="rect">
            <a:avLst/>
          </a:prstGeom>
          <a:noFill/>
        </p:spPr>
        <p:txBody>
          <a:bodyPr wrap="square">
            <a:spAutoFit/>
          </a:bodyPr>
          <a:lstStyle/>
          <a:p>
            <a:pPr>
              <a:lnSpc>
                <a:spcPct val="150000"/>
              </a:lnSpc>
              <a:spcBef>
                <a:spcPts val="600"/>
              </a:spcBef>
              <a:spcAft>
                <a:spcPts val="600"/>
              </a:spcAft>
            </a:pPr>
            <a:r>
              <a:rPr lang="zh-CN" altLang="zh-CN" b="1" kern="100" dirty="0">
                <a:solidFill>
                  <a:schemeClr val="tx2"/>
                </a:solidFill>
                <a:latin typeface="等线" panose="02010600030101010101" pitchFamily="2" charset="-122"/>
                <a:ea typeface="微软雅黑" panose="020B0503020204020204" pitchFamily="34" charset="-122"/>
              </a:rPr>
              <a:t>（</a:t>
            </a:r>
            <a:r>
              <a:rPr lang="en-US" altLang="zh-CN" b="1" kern="100" dirty="0">
                <a:solidFill>
                  <a:schemeClr val="tx2"/>
                </a:solidFill>
                <a:latin typeface="等线" panose="02010600030101010101" pitchFamily="2" charset="-122"/>
                <a:ea typeface="微软雅黑" panose="020B0503020204020204" pitchFamily="34" charset="-122"/>
              </a:rPr>
              <a:t>2</a:t>
            </a:r>
            <a:r>
              <a:rPr lang="zh-CN" altLang="zh-CN" b="1" kern="100" dirty="0">
                <a:solidFill>
                  <a:schemeClr val="tx2"/>
                </a:solidFill>
                <a:latin typeface="等线" panose="02010600030101010101" pitchFamily="2" charset="-122"/>
                <a:ea typeface="微软雅黑" panose="020B0503020204020204" pitchFamily="34" charset="-122"/>
              </a:rPr>
              <a:t>）</a:t>
            </a:r>
            <a:r>
              <a:rPr lang="en-US" altLang="zh-CN" b="1" kern="100" dirty="0">
                <a:solidFill>
                  <a:schemeClr val="tx2"/>
                </a:solidFill>
                <a:latin typeface="等线" panose="02010600030101010101" pitchFamily="2" charset="-122"/>
                <a:ea typeface="微软雅黑" panose="020B0503020204020204" pitchFamily="34" charset="-122"/>
              </a:rPr>
              <a:t>N-grams</a:t>
            </a:r>
            <a:r>
              <a:rPr lang="zh-CN" altLang="zh-CN" b="1" kern="100" dirty="0">
                <a:solidFill>
                  <a:schemeClr val="tx2"/>
                </a:solidFill>
                <a:latin typeface="等线" panose="02010600030101010101" pitchFamily="2" charset="-122"/>
                <a:ea typeface="微软雅黑" panose="020B0503020204020204" pitchFamily="34" charset="-122"/>
              </a:rPr>
              <a:t>模型</a:t>
            </a:r>
          </a:p>
        </p:txBody>
      </p:sp>
      <p:pic>
        <p:nvPicPr>
          <p:cNvPr id="16" name="图片 15" descr="图示&#10;&#10;描述已自动生成">
            <a:extLst>
              <a:ext uri="{FF2B5EF4-FFF2-40B4-BE49-F238E27FC236}">
                <a16:creationId xmlns:a16="http://schemas.microsoft.com/office/drawing/2014/main" id="{B233A1E2-3BD2-4D67-B0DB-4819D4883E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2230" y="2914205"/>
            <a:ext cx="3770314" cy="2455011"/>
          </a:xfrm>
          <a:prstGeom prst="rect">
            <a:avLst/>
          </a:prstGeom>
        </p:spPr>
      </p:pic>
      <p:sp>
        <p:nvSpPr>
          <p:cNvPr id="18" name="文本框 17">
            <a:extLst>
              <a:ext uri="{FF2B5EF4-FFF2-40B4-BE49-F238E27FC236}">
                <a16:creationId xmlns:a16="http://schemas.microsoft.com/office/drawing/2014/main" id="{0AFD908E-CABD-44DA-8547-0BD481556E25}"/>
              </a:ext>
            </a:extLst>
          </p:cNvPr>
          <p:cNvSpPr txBox="1"/>
          <p:nvPr/>
        </p:nvSpPr>
        <p:spPr>
          <a:xfrm>
            <a:off x="6744072" y="5550296"/>
            <a:ext cx="4926996" cy="6340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latin typeface="Times New Roman" panose="02020603050405020304" pitchFamily="18" charset="0"/>
                <a:cs typeface="Times New Roman" panose="02020603050405020304" pitchFamily="18" charset="0"/>
              </a:rPr>
              <a:t>图</a:t>
            </a:r>
            <a:r>
              <a:rPr lang="en-US" altLang="zh-CN" sz="1600" kern="100" dirty="0" smtClean="0">
                <a:solidFill>
                  <a:schemeClr val="accent1">
                    <a:lumMod val="75000"/>
                  </a:schemeClr>
                </a:solidFill>
                <a:latin typeface="Times New Roman" panose="02020603050405020304" pitchFamily="18" charset="0"/>
                <a:cs typeface="Times New Roman" panose="02020603050405020304" pitchFamily="18" charset="0"/>
              </a:rPr>
              <a:t>4-58  </a:t>
            </a:r>
            <a:r>
              <a:rPr lang="en-US" altLang="zh-CN" sz="1600" kern="100" dirty="0">
                <a:solidFill>
                  <a:schemeClr val="accent1">
                    <a:lumMod val="75000"/>
                  </a:schemeClr>
                </a:solidFill>
                <a:latin typeface="Times New Roman" panose="02020603050405020304" pitchFamily="18" charset="0"/>
                <a:cs typeface="Times New Roman" panose="02020603050405020304" pitchFamily="18" charset="0"/>
              </a:rPr>
              <a:t>N-grams</a:t>
            </a:r>
            <a:r>
              <a:rPr lang="zh-CN" altLang="zh-CN" sz="1600" kern="100" dirty="0">
                <a:solidFill>
                  <a:schemeClr val="accent1">
                    <a:lumMod val="75000"/>
                  </a:schemeClr>
                </a:solidFill>
                <a:latin typeface="Times New Roman" panose="02020603050405020304" pitchFamily="18" charset="0"/>
                <a:cs typeface="Times New Roman" panose="02020603050405020304" pitchFamily="18" charset="0"/>
              </a:rPr>
              <a:t>模型示例</a:t>
            </a:r>
          </a:p>
          <a:p>
            <a:pPr indent="266700" algn="ctr">
              <a:lnSpc>
                <a:spcPct val="110000"/>
              </a:lnSpc>
            </a:pPr>
            <a:r>
              <a:rPr lang="zh-CN" altLang="zh-CN" sz="1600" kern="100" dirty="0">
                <a:solidFill>
                  <a:schemeClr val="accent1">
                    <a:lumMod val="75000"/>
                  </a:schemeClr>
                </a:solidFill>
                <a:latin typeface="Times New Roman" panose="02020603050405020304" pitchFamily="18" charset="0"/>
                <a:cs typeface="Times New Roman" panose="02020603050405020304" pitchFamily="18" charset="0"/>
              </a:rPr>
              <a:t>（来源：</a:t>
            </a:r>
            <a:r>
              <a:rPr lang="en-US" altLang="zh-CN" sz="1600" kern="100" dirty="0" err="1">
                <a:solidFill>
                  <a:schemeClr val="accent1">
                    <a:lumMod val="75000"/>
                  </a:schemeClr>
                </a:solidFill>
                <a:latin typeface="Times New Roman" panose="02020603050405020304" pitchFamily="18" charset="0"/>
                <a:cs typeface="Times New Roman" panose="02020603050405020304" pitchFamily="18" charset="0"/>
              </a:rPr>
              <a:t>Joydeep</a:t>
            </a:r>
            <a:r>
              <a:rPr lang="en-US" altLang="zh-CN" sz="1600" kern="100" dirty="0">
                <a:solidFill>
                  <a:schemeClr val="accent1">
                    <a:lumMod val="75000"/>
                  </a:schemeClr>
                </a:solidFill>
                <a:latin typeface="Times New Roman" panose="02020603050405020304" pitchFamily="18" charset="0"/>
                <a:cs typeface="Times New Roman" panose="02020603050405020304" pitchFamily="18" charset="0"/>
              </a:rPr>
              <a:t> Bhattacharjee</a:t>
            </a:r>
            <a:r>
              <a:rPr lang="zh-CN" altLang="zh-CN" sz="1600" kern="10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sz="1600" kern="100" dirty="0">
                <a:solidFill>
                  <a:schemeClr val="accent1">
                    <a:lumMod val="75000"/>
                  </a:schemeClr>
                </a:solidFill>
                <a:latin typeface="Times New Roman" panose="02020603050405020304" pitchFamily="18" charset="0"/>
                <a:cs typeface="Times New Roman" panose="02020603050405020304" pitchFamily="18" charset="0"/>
              </a:rPr>
              <a:t>2021</a:t>
            </a:r>
            <a:r>
              <a:rPr lang="zh-CN" altLang="zh-CN" sz="1600" kern="100" dirty="0">
                <a:solidFill>
                  <a:schemeClr val="accent1">
                    <a:lumMod val="7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4013254"/>
      </p:ext>
    </p:extLst>
  </p:cSld>
  <p:clrMapOvr>
    <a:masterClrMapping/>
  </p:clrMapOvr>
  <p:transition>
    <p:blinds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A8E71A-E60A-4918-8085-0E2A26D51479}"/>
              </a:ext>
            </a:extLst>
          </p:cNvPr>
          <p:cNvSpPr>
            <a:spLocks noGrp="1"/>
          </p:cNvSpPr>
          <p:nvPr>
            <p:ph type="body" sz="quarter" idx="14"/>
          </p:nvPr>
        </p:nvSpPr>
        <p:spPr/>
        <p:txBody>
          <a:bodyPr/>
          <a:lstStyle/>
          <a:p>
            <a:endParaRPr lang="zh-CN" altLang="en-US"/>
          </a:p>
        </p:txBody>
      </p:sp>
      <p:sp>
        <p:nvSpPr>
          <p:cNvPr id="4" name="文本框 3">
            <a:extLst>
              <a:ext uri="{FF2B5EF4-FFF2-40B4-BE49-F238E27FC236}">
                <a16:creationId xmlns:a16="http://schemas.microsoft.com/office/drawing/2014/main" id="{751FE3D5-1711-45A3-9F9D-5D4394AF38E8}"/>
              </a:ext>
            </a:extLst>
          </p:cNvPr>
          <p:cNvSpPr txBox="1"/>
          <p:nvPr/>
        </p:nvSpPr>
        <p:spPr>
          <a:xfrm>
            <a:off x="159920" y="655848"/>
            <a:ext cx="2927473" cy="464166"/>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微软雅黑" panose="020B0503020204020204" pitchFamily="34" charset="-122"/>
                <a:cs typeface="微软雅黑" panose="020B0503020204020204" pitchFamily="34" charset="-122"/>
              </a:rPr>
              <a:t>（</a:t>
            </a:r>
            <a:r>
              <a:rPr lang="en-US" altLang="zh-CN" sz="1800" b="1" kern="100" dirty="0">
                <a:solidFill>
                  <a:schemeClr val="tx2"/>
                </a:solidFill>
                <a:effectLst/>
                <a:latin typeface="等线" panose="02010600030101010101" pitchFamily="2" charset="-122"/>
                <a:ea typeface="微软雅黑" panose="020B0503020204020204" pitchFamily="34" charset="-122"/>
                <a:cs typeface="微软雅黑" panose="020B0503020204020204" pitchFamily="34" charset="-122"/>
              </a:rPr>
              <a:t>3</a:t>
            </a:r>
            <a:r>
              <a:rPr lang="zh-CN" altLang="zh-CN" sz="1800" b="1" kern="100" dirty="0">
                <a:solidFill>
                  <a:schemeClr val="tx2"/>
                </a:solidFill>
                <a:effectLst/>
                <a:latin typeface="等线" panose="02010600030101010101" pitchFamily="2" charset="-122"/>
                <a:ea typeface="微软雅黑" panose="020B0503020204020204" pitchFamily="34" charset="-122"/>
                <a:cs typeface="微软雅黑" panose="020B0503020204020204" pitchFamily="34" charset="-122"/>
              </a:rPr>
              <a:t>）</a:t>
            </a:r>
            <a:r>
              <a:rPr lang="en-US" altLang="zh-CN" sz="1800" b="1" kern="100" dirty="0">
                <a:solidFill>
                  <a:schemeClr val="tx2"/>
                </a:solidFill>
                <a:effectLst/>
                <a:latin typeface="等线" panose="02010600030101010101" pitchFamily="2" charset="-122"/>
                <a:ea typeface="微软雅黑" panose="020B0503020204020204" pitchFamily="34" charset="-122"/>
                <a:cs typeface="微软雅黑" panose="020B0503020204020204" pitchFamily="34" charset="-122"/>
              </a:rPr>
              <a:t>TF – IDF</a:t>
            </a:r>
            <a:r>
              <a:rPr lang="zh-CN" altLang="zh-CN" sz="1800" b="1" kern="100" dirty="0">
                <a:solidFill>
                  <a:schemeClr val="tx2"/>
                </a:solidFill>
                <a:effectLst/>
                <a:latin typeface="等线" panose="02010600030101010101" pitchFamily="2" charset="-122"/>
                <a:ea typeface="微软雅黑" panose="020B0503020204020204" pitchFamily="34" charset="-122"/>
                <a:cs typeface="微软雅黑" panose="020B0503020204020204" pitchFamily="34" charset="-122"/>
              </a:rPr>
              <a:t>算法</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6FF8B0F6-4C16-4AAE-9C76-B121238B45D5}"/>
              </a:ext>
            </a:extLst>
          </p:cNvPr>
          <p:cNvSpPr txBox="1"/>
          <p:nvPr/>
        </p:nvSpPr>
        <p:spPr>
          <a:xfrm>
            <a:off x="551384" y="1425617"/>
            <a:ext cx="5072018" cy="2510752"/>
          </a:xfrm>
          <a:prstGeom prst="rect">
            <a:avLst/>
          </a:prstGeom>
          <a:noFill/>
        </p:spPr>
        <p:txBody>
          <a:bodyPr wrap="square">
            <a:spAutoFit/>
          </a:bodyPr>
          <a:lstStyle/>
          <a:p>
            <a:pPr marL="342900" marR="133350" lvl="0" indent="-342900">
              <a:lnSpc>
                <a:spcPct val="110000"/>
              </a:lnSpc>
              <a:buFont typeface="Wingdings" panose="05000000000000000000" pitchFamily="2" charset="2"/>
              <a:buChar char=""/>
              <a:tabLst>
                <a:tab pos="5267960" algn="r"/>
              </a:tabLs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TF</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Term Frequency</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）表示词项频率，即词项在文档中出现的频率，记为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tf</a:t>
            </a:r>
            <a:r>
              <a:rPr lang="en-US" altLang="zh-CN" sz="1800" kern="100" baseline="-25000" dirty="0" err="1">
                <a:effectLst/>
                <a:latin typeface="等线" panose="02010600030101010101" pitchFamily="2" charset="-122"/>
                <a:ea typeface="等线" panose="02010600030101010101" pitchFamily="2" charset="-122"/>
                <a:cs typeface="Times New Roman" panose="02020603050405020304" pitchFamily="18" charset="0"/>
              </a:rPr>
              <a:t>i,j</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，其中</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对应词项，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对应文档。</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nSpc>
                <a:spcPct val="110000"/>
              </a:lnSpc>
              <a:buFont typeface="Wingdings" panose="05000000000000000000" pitchFamily="2" charset="2"/>
              <a:buChar char=""/>
              <a:tabLst>
                <a:tab pos="5267960" algn="r"/>
              </a:tabLs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IDF</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Inverse Document Frequency</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）表示逆文档频率，即总文档数目除以包含词项</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的文档数目，再对结果进行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为底的对数计算，记为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idf</a:t>
            </a:r>
            <a:r>
              <a:rPr lang="en-US" altLang="zh-CN" sz="1800" kern="100" baseline="-25000" dirty="0" err="1">
                <a:effectLst/>
                <a:latin typeface="等线" panose="02010600030101010101" pitchFamily="2" charset="-122"/>
                <a:ea typeface="等线" panose="02010600030101010101" pitchFamily="2" charset="-122"/>
                <a:cs typeface="Times New Roman" panose="02020603050405020304" pitchFamily="18" charset="0"/>
              </a:rPr>
              <a:t>i</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，可以表示词项在文档中的普遍重要性。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descr="TF-IDF：真的可以幫助您的SEO嗎？ - Affde營銷">
            <a:extLst>
              <a:ext uri="{FF2B5EF4-FFF2-40B4-BE49-F238E27FC236}">
                <a16:creationId xmlns:a16="http://schemas.microsoft.com/office/drawing/2014/main" id="{E0DCCB13-B67D-457F-9002-3389EE6C9297}"/>
              </a:ext>
            </a:extLst>
          </p:cNvPr>
          <p:cNvPicPr>
            <a:picLocks noChangeAspect="1"/>
          </p:cNvPicPr>
          <p:nvPr/>
        </p:nvPicPr>
        <p:blipFill rotWithShape="1">
          <a:blip r:embed="rId2">
            <a:extLst>
              <a:ext uri="{28A0092B-C50C-407E-A947-70E740481C1C}">
                <a14:useLocalDpi xmlns:a14="http://schemas.microsoft.com/office/drawing/2010/main" val="0"/>
              </a:ext>
            </a:extLst>
          </a:blip>
          <a:srcRect l="5527" t="12276" r="7537" b="51164"/>
          <a:stretch/>
        </p:blipFill>
        <p:spPr bwMode="auto">
          <a:xfrm>
            <a:off x="1199456" y="4268241"/>
            <a:ext cx="3471735" cy="974495"/>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85CD75E6-1BD0-4C27-97BC-DCE218B7BB80}"/>
              </a:ext>
            </a:extLst>
          </p:cNvPr>
          <p:cNvSpPr txBox="1"/>
          <p:nvPr/>
        </p:nvSpPr>
        <p:spPr>
          <a:xfrm>
            <a:off x="5720266" y="646833"/>
            <a:ext cx="2041079" cy="464166"/>
          </a:xfrm>
          <a:prstGeom prst="rect">
            <a:avLst/>
          </a:prstGeom>
          <a:noFill/>
        </p:spPr>
        <p:txBody>
          <a:bodyPr wrap="square">
            <a:spAutoFit/>
          </a:bodyPr>
          <a:lstStyle/>
          <a:p>
            <a:pPr>
              <a:lnSpc>
                <a:spcPct val="150000"/>
              </a:lnSpc>
              <a:spcBef>
                <a:spcPts val="600"/>
              </a:spcBef>
              <a:spcAft>
                <a:spcPts val="600"/>
              </a:spcAft>
            </a:pPr>
            <a:r>
              <a:rPr lang="zh-CN" altLang="zh-CN" b="1" kern="100" dirty="0">
                <a:solidFill>
                  <a:schemeClr val="tx2"/>
                </a:solidFill>
                <a:latin typeface="等线" panose="02010600030101010101" pitchFamily="2" charset="-122"/>
                <a:ea typeface="微软雅黑" panose="020B0503020204020204" pitchFamily="34" charset="-122"/>
              </a:rPr>
              <a:t>（</a:t>
            </a:r>
            <a:r>
              <a:rPr lang="en-US" altLang="zh-CN" b="1" kern="100" dirty="0">
                <a:solidFill>
                  <a:schemeClr val="tx2"/>
                </a:solidFill>
                <a:latin typeface="等线" panose="02010600030101010101" pitchFamily="2" charset="-122"/>
                <a:ea typeface="微软雅黑" panose="020B0503020204020204" pitchFamily="34" charset="-122"/>
              </a:rPr>
              <a:t>4</a:t>
            </a:r>
            <a:r>
              <a:rPr lang="zh-CN" altLang="zh-CN" b="1" kern="100" dirty="0">
                <a:solidFill>
                  <a:schemeClr val="tx2"/>
                </a:solidFill>
                <a:latin typeface="等线" panose="02010600030101010101" pitchFamily="2" charset="-122"/>
                <a:ea typeface="微软雅黑" panose="020B0503020204020204" pitchFamily="34" charset="-122"/>
              </a:rPr>
              <a:t>）文本规范化</a:t>
            </a:r>
          </a:p>
        </p:txBody>
      </p:sp>
      <p:pic>
        <p:nvPicPr>
          <p:cNvPr id="10" name="图片 9" descr="图示&#10;&#10;描述已自动生成">
            <a:extLst>
              <a:ext uri="{FF2B5EF4-FFF2-40B4-BE49-F238E27FC236}">
                <a16:creationId xmlns:a16="http://schemas.microsoft.com/office/drawing/2014/main" id="{6BB2680A-93E9-471F-BF96-2C564542F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349" y="1771604"/>
            <a:ext cx="5798893" cy="2074460"/>
          </a:xfrm>
          <a:prstGeom prst="rect">
            <a:avLst/>
          </a:prstGeom>
        </p:spPr>
      </p:pic>
      <p:sp>
        <p:nvSpPr>
          <p:cNvPr id="12" name="文本框 11">
            <a:extLst>
              <a:ext uri="{FF2B5EF4-FFF2-40B4-BE49-F238E27FC236}">
                <a16:creationId xmlns:a16="http://schemas.microsoft.com/office/drawing/2014/main" id="{D0ABE282-532C-4D24-B11B-FA4C917E3CD9}"/>
              </a:ext>
            </a:extLst>
          </p:cNvPr>
          <p:cNvSpPr txBox="1"/>
          <p:nvPr/>
        </p:nvSpPr>
        <p:spPr>
          <a:xfrm>
            <a:off x="5895671" y="4268241"/>
            <a:ext cx="6122194"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4-59 </a:t>
            </a:r>
            <a:r>
              <a:rPr lang="zh-CN" altLang="zh-CN" sz="1600"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文本规范化技术示例</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14" name="直接连接符 13">
            <a:extLst>
              <a:ext uri="{FF2B5EF4-FFF2-40B4-BE49-F238E27FC236}">
                <a16:creationId xmlns:a16="http://schemas.microsoft.com/office/drawing/2014/main" id="{E9DB3BD9-8EEE-40F4-A646-C1F65BFD817E}"/>
              </a:ext>
            </a:extLst>
          </p:cNvPr>
          <p:cNvCxnSpPr/>
          <p:nvPr/>
        </p:nvCxnSpPr>
        <p:spPr>
          <a:xfrm>
            <a:off x="5653657" y="537855"/>
            <a:ext cx="0" cy="57822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88659"/>
      </p:ext>
    </p:extLst>
  </p:cSld>
  <p:clrMapOvr>
    <a:masterClrMapping/>
  </p:clrMapOvr>
  <p:transition>
    <p:blinds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833EE8-DF03-48BD-A65C-11BA849D6F5B}"/>
              </a:ext>
            </a:extLst>
          </p:cNvPr>
          <p:cNvSpPr>
            <a:spLocks noGrp="1"/>
          </p:cNvSpPr>
          <p:nvPr>
            <p:ph type="body" sz="quarter" idx="14"/>
          </p:nvPr>
        </p:nvSpPr>
        <p:spPr/>
        <p:txBody>
          <a:bodyPr/>
          <a:lstStyle/>
          <a:p>
            <a:endParaRPr lang="zh-CN" altLang="en-US"/>
          </a:p>
        </p:txBody>
      </p:sp>
      <p:sp>
        <p:nvSpPr>
          <p:cNvPr id="4" name="文本框 3">
            <a:extLst>
              <a:ext uri="{FF2B5EF4-FFF2-40B4-BE49-F238E27FC236}">
                <a16:creationId xmlns:a16="http://schemas.microsoft.com/office/drawing/2014/main" id="{3A995D74-D34E-418C-B85F-CD2DB835504D}"/>
              </a:ext>
            </a:extLst>
          </p:cNvPr>
          <p:cNvSpPr txBox="1"/>
          <p:nvPr/>
        </p:nvSpPr>
        <p:spPr>
          <a:xfrm>
            <a:off x="263352" y="548680"/>
            <a:ext cx="6117578" cy="464166"/>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微软雅黑" panose="020B0503020204020204" pitchFamily="34" charset="-122"/>
                <a:cs typeface="微软雅黑" panose="020B0503020204020204" pitchFamily="34" charset="-122"/>
              </a:rPr>
              <a:t>（</a:t>
            </a:r>
            <a:r>
              <a:rPr lang="en-US" altLang="zh-CN" sz="1800" b="1" kern="100" dirty="0">
                <a:solidFill>
                  <a:schemeClr val="tx2"/>
                </a:solidFill>
                <a:effectLst/>
                <a:latin typeface="等线" panose="02010600030101010101" pitchFamily="2" charset="-122"/>
                <a:ea typeface="微软雅黑" panose="020B0503020204020204" pitchFamily="34" charset="-122"/>
                <a:cs typeface="微软雅黑" panose="020B0503020204020204" pitchFamily="34" charset="-122"/>
              </a:rPr>
              <a:t>5</a:t>
            </a:r>
            <a:r>
              <a:rPr lang="zh-CN" altLang="zh-CN" sz="1800" b="1" kern="100" dirty="0">
                <a:solidFill>
                  <a:schemeClr val="tx2"/>
                </a:solidFill>
                <a:effectLst/>
                <a:latin typeface="等线" panose="02010600030101010101" pitchFamily="2" charset="-122"/>
                <a:ea typeface="微软雅黑" panose="020B0503020204020204" pitchFamily="34" charset="-122"/>
                <a:cs typeface="微软雅黑" panose="020B0503020204020204" pitchFamily="34" charset="-122"/>
              </a:rPr>
              <a:t>）词性标注</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pic>
        <p:nvPicPr>
          <p:cNvPr id="5" name="图片 4" descr="手机屏幕的截图&#10;&#10;描述已自动生成">
            <a:extLst>
              <a:ext uri="{FF2B5EF4-FFF2-40B4-BE49-F238E27FC236}">
                <a16:creationId xmlns:a16="http://schemas.microsoft.com/office/drawing/2014/main" id="{07AFDF0E-023C-4021-9F2F-4D2BA29192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4882" y="1339819"/>
            <a:ext cx="8030923" cy="2523783"/>
          </a:xfrm>
          <a:prstGeom prst="rect">
            <a:avLst/>
          </a:prstGeom>
        </p:spPr>
      </p:pic>
      <p:sp>
        <p:nvSpPr>
          <p:cNvPr id="7" name="文本框 6">
            <a:extLst>
              <a:ext uri="{FF2B5EF4-FFF2-40B4-BE49-F238E27FC236}">
                <a16:creationId xmlns:a16="http://schemas.microsoft.com/office/drawing/2014/main" id="{0919FBB0-84DC-413E-AF9D-B95A1F1E86A1}"/>
              </a:ext>
            </a:extLst>
          </p:cNvPr>
          <p:cNvSpPr txBox="1"/>
          <p:nvPr/>
        </p:nvSpPr>
        <p:spPr>
          <a:xfrm>
            <a:off x="2927648" y="4001645"/>
            <a:ext cx="6122194" cy="363176"/>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4-60 </a:t>
            </a:r>
            <a:r>
              <a:rPr lang="zh-CN" altLang="zh-CN" sz="1600"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词性标注示例</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B7F2EDA-4C9C-40BB-9412-CE45444B0F6A}"/>
              </a:ext>
            </a:extLst>
          </p:cNvPr>
          <p:cNvSpPr txBox="1"/>
          <p:nvPr/>
        </p:nvSpPr>
        <p:spPr>
          <a:xfrm>
            <a:off x="839416" y="4869160"/>
            <a:ext cx="10756986" cy="1291957"/>
          </a:xfrm>
          <a:prstGeom prst="rect">
            <a:avLst/>
          </a:prstGeom>
          <a:noFill/>
        </p:spPr>
        <p:txBody>
          <a:bodyPr wrap="square">
            <a:spAutoFit/>
          </a:bodyPr>
          <a:lstStyle/>
          <a:p>
            <a:pPr indent="269240" algn="just">
              <a:lnSpc>
                <a:spcPct val="150000"/>
              </a:lnSpc>
            </a:pP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Jieba</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solidFill>
                  <a:schemeClr val="tx2"/>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1800" kern="100" dirty="0">
                <a:solidFill>
                  <a:schemeClr val="tx2"/>
                </a:solidFill>
                <a:effectLst/>
                <a:latin typeface="Segoe UI" panose="020B0502040204020203" pitchFamily="34" charset="0"/>
                <a:ea typeface="宋体" panose="02010600030101010101" pitchFamily="2" charset="-122"/>
                <a:cs typeface="Segoe UI" panose="020B0502040204020203" pitchFamily="34" charset="0"/>
              </a:rPr>
              <a:t>结巴</a:t>
            </a:r>
            <a:r>
              <a:rPr lang="en-US" altLang="zh-CN" sz="1800" kern="100" dirty="0">
                <a:solidFill>
                  <a:schemeClr val="tx2"/>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1800" kern="100" dirty="0">
                <a:solidFill>
                  <a:schemeClr val="tx2"/>
                </a:solidFill>
                <a:effectLst/>
                <a:latin typeface="Segoe UI" panose="020B0502040204020203" pitchFamily="34" charset="0"/>
                <a:ea typeface="宋体" panose="02010600030101010101" pitchFamily="2" charset="-122"/>
                <a:cs typeface="Segoe UI" panose="020B0502040204020203" pitchFamily="34" charset="0"/>
              </a:rPr>
              <a:t>中文分词</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工具）是目前较为常用的中文文本处理系统。在</a:t>
            </a:r>
            <a:r>
              <a:rPr lang="en-US" altLang="zh-CN" sz="1800" kern="100" dirty="0" err="1">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Jieab</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包中，分词处理用到的函数为</a:t>
            </a:r>
            <a:r>
              <a:rPr lang="en-US" altLang="zh-CN" sz="1800" kern="100" dirty="0" err="1">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jieba.posseg.cut</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，自定义词汇用到的函数为</a:t>
            </a:r>
            <a:r>
              <a:rPr lang="en-US" altLang="zh-CN" sz="1800" kern="100" dirty="0" err="1">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jieba.add_word</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，停用词处理建议自行编写代码，获得关键词用到的函数为</a:t>
            </a:r>
            <a:r>
              <a:rPr lang="en-US" altLang="zh-CN" sz="1800" kern="100" dirty="0" err="1">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jieba.analyse.extract_tags</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。表</a:t>
            </a:r>
            <a:r>
              <a:rPr lang="en-US"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4-6</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给出了</a:t>
            </a:r>
            <a:r>
              <a:rPr lang="en-US" altLang="zh-CN" sz="1800" kern="100" dirty="0" err="1">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jieba</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包中的词性标签。</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50331074"/>
      </p:ext>
    </p:extLst>
  </p:cSld>
  <p:clrMapOvr>
    <a:masterClrMapping/>
  </p:clrMapOvr>
  <p:transition>
    <p:blinds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2D9A51-EF1C-405B-AD25-EB7CE167B762}"/>
              </a:ext>
            </a:extLst>
          </p:cNvPr>
          <p:cNvSpPr>
            <a:spLocks noGrp="1"/>
          </p:cNvSpPr>
          <p:nvPr>
            <p:ph type="body" sz="quarter" idx="14"/>
          </p:nvPr>
        </p:nvSpPr>
        <p:spPr/>
        <p:txBody>
          <a:bodyPr/>
          <a:lstStyle/>
          <a:p>
            <a:endParaRPr lang="zh-CN" altLang="en-US"/>
          </a:p>
        </p:txBody>
      </p:sp>
      <p:sp>
        <p:nvSpPr>
          <p:cNvPr id="4" name="文本框 3">
            <a:extLst>
              <a:ext uri="{FF2B5EF4-FFF2-40B4-BE49-F238E27FC236}">
                <a16:creationId xmlns:a16="http://schemas.microsoft.com/office/drawing/2014/main" id="{97B2C949-4231-45D5-AA0A-4576A8F6E9F2}"/>
              </a:ext>
            </a:extLst>
          </p:cNvPr>
          <p:cNvSpPr txBox="1"/>
          <p:nvPr/>
        </p:nvSpPr>
        <p:spPr>
          <a:xfrm>
            <a:off x="1559496" y="995290"/>
            <a:ext cx="2617143" cy="363176"/>
          </a:xfrm>
          <a:prstGeom prst="rect">
            <a:avLst/>
          </a:prstGeom>
          <a:noFill/>
        </p:spPr>
        <p:txBody>
          <a:bodyPr wrap="square">
            <a:spAutoFit/>
          </a:bodyPr>
          <a:lstStyle/>
          <a:p>
            <a:pPr indent="266700">
              <a:lnSpc>
                <a:spcPct val="110000"/>
              </a:lnSpc>
            </a:pPr>
            <a:r>
              <a:rPr lang="zh-CN" altLang="zh-CN" sz="1600"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表</a:t>
            </a:r>
            <a:r>
              <a:rPr lang="en-US" altLang="zh-CN" sz="1600" kern="100" dirty="0" smtClean="0">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4-7  </a:t>
            </a:r>
            <a:r>
              <a:rPr lang="en-US" altLang="zh-CN" sz="1600" kern="100" dirty="0" err="1">
                <a:solidFill>
                  <a:schemeClr val="accent1">
                    <a:lumMod val="75000"/>
                  </a:schemeClr>
                </a:solidFill>
                <a:effectLst/>
                <a:latin typeface="Times New Roman" panose="02020603050405020304" pitchFamily="18" charset="0"/>
                <a:ea typeface="等线" panose="02010600030101010101" pitchFamily="2" charset="-122"/>
                <a:cs typeface="Times New Roman" panose="02020603050405020304" pitchFamily="18" charset="0"/>
              </a:rPr>
              <a:t>jieba</a:t>
            </a:r>
            <a:r>
              <a:rPr lang="zh-CN" altLang="zh-CN" sz="1600"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词性标签</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37E6AF68-3B6B-4B75-A4ED-D2A3FB2C9F74}"/>
              </a:ext>
            </a:extLst>
          </p:cNvPr>
          <p:cNvGraphicFramePr>
            <a:graphicFrameLocks noGrp="1"/>
          </p:cNvGraphicFramePr>
          <p:nvPr>
            <p:extLst>
              <p:ext uri="{D42A27DB-BD31-4B8C-83A1-F6EECF244321}">
                <p14:modId xmlns:p14="http://schemas.microsoft.com/office/powerpoint/2010/main" val="1883789502"/>
              </p:ext>
            </p:extLst>
          </p:nvPr>
        </p:nvGraphicFramePr>
        <p:xfrm>
          <a:off x="481325" y="1389171"/>
          <a:ext cx="4947920" cy="4283583"/>
        </p:xfrm>
        <a:graphic>
          <a:graphicData uri="http://schemas.openxmlformats.org/drawingml/2006/table">
            <a:tbl>
              <a:tblPr firstRow="1" firstCol="1" bandRow="1">
                <a:tableStyleId>{5C22544A-7EE6-4342-B048-85BDC9FD1C3A}</a:tableStyleId>
              </a:tblPr>
              <a:tblGrid>
                <a:gridCol w="685800">
                  <a:extLst>
                    <a:ext uri="{9D8B030D-6E8A-4147-A177-3AD203B41FA5}">
                      <a16:colId xmlns:a16="http://schemas.microsoft.com/office/drawing/2014/main" val="1352263855"/>
                    </a:ext>
                  </a:extLst>
                </a:gridCol>
                <a:gridCol w="685800">
                  <a:extLst>
                    <a:ext uri="{9D8B030D-6E8A-4147-A177-3AD203B41FA5}">
                      <a16:colId xmlns:a16="http://schemas.microsoft.com/office/drawing/2014/main" val="2265934067"/>
                    </a:ext>
                  </a:extLst>
                </a:gridCol>
                <a:gridCol w="3576320">
                  <a:extLst>
                    <a:ext uri="{9D8B030D-6E8A-4147-A177-3AD203B41FA5}">
                      <a16:colId xmlns:a16="http://schemas.microsoft.com/office/drawing/2014/main" val="8066659"/>
                    </a:ext>
                  </a:extLst>
                </a:gridCol>
              </a:tblGrid>
              <a:tr h="252983">
                <a:tc>
                  <a:txBody>
                    <a:bodyPr/>
                    <a:lstStyle/>
                    <a:p>
                      <a:pPr indent="127000">
                        <a:lnSpc>
                          <a:spcPct val="110000"/>
                        </a:lnSpc>
                      </a:pPr>
                      <a:r>
                        <a:rPr lang="zh-CN" sz="900" kern="100" dirty="0">
                          <a:effectLst/>
                        </a:rPr>
                        <a:t>词性英文名称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词性中文名称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含义</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19013296"/>
                  </a:ext>
                </a:extLst>
              </a:tr>
              <a:tr h="180975">
                <a:tc>
                  <a:txBody>
                    <a:bodyPr/>
                    <a:lstStyle/>
                    <a:p>
                      <a:pPr indent="127000">
                        <a:lnSpc>
                          <a:spcPct val="110000"/>
                        </a:lnSpc>
                      </a:pPr>
                      <a:r>
                        <a:rPr lang="en-US" sz="900" kern="100">
                          <a:effectLst/>
                        </a:rPr>
                        <a:t>ag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形语素</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形容词性语素。形容词代码为</a:t>
                      </a:r>
                      <a:r>
                        <a:rPr lang="en-US" sz="900" kern="100">
                          <a:effectLst/>
                        </a:rPr>
                        <a:t> a</a:t>
                      </a:r>
                      <a:r>
                        <a:rPr lang="zh-CN" sz="900" kern="100">
                          <a:effectLst/>
                        </a:rPr>
                        <a:t>，语素代码ｇ前面置以</a:t>
                      </a:r>
                      <a:r>
                        <a:rPr lang="en-US" sz="900" kern="100">
                          <a:effectLst/>
                        </a:rPr>
                        <a:t>A</a:t>
                      </a:r>
                      <a:r>
                        <a:rPr lang="zh-CN" sz="90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12784496"/>
                  </a:ext>
                </a:extLst>
              </a:tr>
              <a:tr h="180975">
                <a:tc>
                  <a:txBody>
                    <a:bodyPr/>
                    <a:lstStyle/>
                    <a:p>
                      <a:pPr indent="127000">
                        <a:lnSpc>
                          <a:spcPct val="110000"/>
                        </a:lnSpc>
                      </a:pPr>
                      <a:r>
                        <a:rPr lang="en-US" sz="900" kern="100">
                          <a:effectLst/>
                        </a:rPr>
                        <a:t>a</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形容词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取英语形容词</a:t>
                      </a:r>
                      <a:r>
                        <a:rPr lang="en-US" sz="900" kern="100">
                          <a:effectLst/>
                        </a:rPr>
                        <a:t> adjective</a:t>
                      </a:r>
                      <a:r>
                        <a:rPr lang="zh-CN" sz="900" kern="100">
                          <a:effectLst/>
                        </a:rPr>
                        <a:t>的第</a:t>
                      </a:r>
                      <a:r>
                        <a:rPr lang="en-US" sz="900" kern="100">
                          <a:effectLst/>
                        </a:rPr>
                        <a:t>1</a:t>
                      </a:r>
                      <a:r>
                        <a:rPr lang="zh-CN" sz="900" kern="100">
                          <a:effectLst/>
                        </a:rPr>
                        <a:t>个字母。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76221939"/>
                  </a:ext>
                </a:extLst>
              </a:tr>
              <a:tr h="180975">
                <a:tc>
                  <a:txBody>
                    <a:bodyPr/>
                    <a:lstStyle/>
                    <a:p>
                      <a:pPr indent="127000">
                        <a:lnSpc>
                          <a:spcPct val="110000"/>
                        </a:lnSpc>
                      </a:pPr>
                      <a:r>
                        <a:rPr lang="en-US" sz="900" kern="100">
                          <a:effectLst/>
                        </a:rPr>
                        <a:t>ad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副形词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直接作状语的形容词。形容词代码</a:t>
                      </a:r>
                      <a:r>
                        <a:rPr lang="en-US" sz="900" kern="100">
                          <a:effectLst/>
                        </a:rPr>
                        <a:t> a</a:t>
                      </a:r>
                      <a:r>
                        <a:rPr lang="zh-CN" sz="900" kern="100">
                          <a:effectLst/>
                        </a:rPr>
                        <a:t>和副词代码</a:t>
                      </a:r>
                      <a:r>
                        <a:rPr lang="en-US" sz="900" kern="100">
                          <a:effectLst/>
                        </a:rPr>
                        <a:t>d</a:t>
                      </a:r>
                      <a:r>
                        <a:rPr lang="zh-CN" sz="900" kern="100">
                          <a:effectLst/>
                        </a:rPr>
                        <a:t>并在一起。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30029874"/>
                  </a:ext>
                </a:extLst>
              </a:tr>
              <a:tr h="180975">
                <a:tc>
                  <a:txBody>
                    <a:bodyPr/>
                    <a:lstStyle/>
                    <a:p>
                      <a:pPr indent="127000">
                        <a:lnSpc>
                          <a:spcPct val="110000"/>
                        </a:lnSpc>
                      </a:pPr>
                      <a:r>
                        <a:rPr lang="en-US" sz="900" kern="100">
                          <a:effectLst/>
                        </a:rPr>
                        <a:t>an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名形词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具有名词功能的形容词。形容词代码</a:t>
                      </a:r>
                      <a:r>
                        <a:rPr lang="en-US" sz="900" kern="100">
                          <a:effectLst/>
                        </a:rPr>
                        <a:t> a</a:t>
                      </a:r>
                      <a:r>
                        <a:rPr lang="zh-CN" sz="900" kern="100">
                          <a:effectLst/>
                        </a:rPr>
                        <a:t>和名词代码</a:t>
                      </a:r>
                      <a:r>
                        <a:rPr lang="en-US" sz="900" kern="100">
                          <a:effectLst/>
                        </a:rPr>
                        <a:t>n</a:t>
                      </a:r>
                      <a:r>
                        <a:rPr lang="zh-CN" sz="900" kern="100">
                          <a:effectLst/>
                        </a:rPr>
                        <a:t>并在一起。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533015"/>
                  </a:ext>
                </a:extLst>
              </a:tr>
              <a:tr h="180975">
                <a:tc>
                  <a:txBody>
                    <a:bodyPr/>
                    <a:lstStyle/>
                    <a:p>
                      <a:pPr indent="127000">
                        <a:lnSpc>
                          <a:spcPct val="110000"/>
                        </a:lnSpc>
                      </a:pPr>
                      <a:r>
                        <a:rPr lang="en-US" sz="900" kern="100">
                          <a:effectLst/>
                        </a:rPr>
                        <a:t>b</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区别词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取汉字</a:t>
                      </a:r>
                      <a:r>
                        <a:rPr lang="en-US" sz="900" kern="100">
                          <a:effectLst/>
                        </a:rPr>
                        <a:t>“</a:t>
                      </a:r>
                      <a:r>
                        <a:rPr lang="zh-CN" sz="900" kern="100">
                          <a:effectLst/>
                        </a:rPr>
                        <a:t>别</a:t>
                      </a:r>
                      <a:r>
                        <a:rPr lang="en-US" sz="900" kern="100">
                          <a:effectLst/>
                        </a:rPr>
                        <a:t>”</a:t>
                      </a:r>
                      <a:r>
                        <a:rPr lang="zh-CN" sz="900" kern="100">
                          <a:effectLst/>
                        </a:rPr>
                        <a:t>的声母。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0357378"/>
                  </a:ext>
                </a:extLst>
              </a:tr>
              <a:tr h="180975">
                <a:tc>
                  <a:txBody>
                    <a:bodyPr/>
                    <a:lstStyle/>
                    <a:p>
                      <a:pPr indent="127000">
                        <a:lnSpc>
                          <a:spcPct val="110000"/>
                        </a:lnSpc>
                      </a:pPr>
                      <a:r>
                        <a:rPr lang="en-US" sz="900" kern="100">
                          <a:effectLst/>
                        </a:rPr>
                        <a:t>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连词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取英语连词</a:t>
                      </a:r>
                      <a:r>
                        <a:rPr lang="en-US" sz="900" kern="100">
                          <a:effectLst/>
                        </a:rPr>
                        <a:t> conjunction</a:t>
                      </a:r>
                      <a:r>
                        <a:rPr lang="zh-CN" sz="900" kern="100">
                          <a:effectLst/>
                        </a:rPr>
                        <a:t>的第</a:t>
                      </a:r>
                      <a:r>
                        <a:rPr lang="en-US" sz="900" kern="100">
                          <a:effectLst/>
                        </a:rPr>
                        <a:t>1</a:t>
                      </a:r>
                      <a:r>
                        <a:rPr lang="zh-CN" sz="900" kern="100">
                          <a:effectLst/>
                        </a:rPr>
                        <a:t>个字母。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6913866"/>
                  </a:ext>
                </a:extLst>
              </a:tr>
              <a:tr h="180975">
                <a:tc>
                  <a:txBody>
                    <a:bodyPr/>
                    <a:lstStyle/>
                    <a:p>
                      <a:pPr indent="127000">
                        <a:lnSpc>
                          <a:spcPct val="110000"/>
                        </a:lnSpc>
                      </a:pPr>
                      <a:r>
                        <a:rPr lang="en-US" sz="900" kern="100">
                          <a:effectLst/>
                        </a:rPr>
                        <a:t>dg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副语素</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副词性语素。副词代码为</a:t>
                      </a:r>
                      <a:r>
                        <a:rPr lang="en-US" sz="900" kern="100">
                          <a:effectLst/>
                        </a:rPr>
                        <a:t> d</a:t>
                      </a:r>
                      <a:r>
                        <a:rPr lang="zh-CN" sz="900" kern="100">
                          <a:effectLst/>
                        </a:rPr>
                        <a:t>，语素代码ｇ前面置以</a:t>
                      </a:r>
                      <a:r>
                        <a:rPr lang="en-US" sz="900" kern="100">
                          <a:effectLst/>
                        </a:rPr>
                        <a:t>D</a:t>
                      </a:r>
                      <a:r>
                        <a:rPr lang="zh-CN" sz="90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8283547"/>
                  </a:ext>
                </a:extLst>
              </a:tr>
              <a:tr h="180975">
                <a:tc>
                  <a:txBody>
                    <a:bodyPr/>
                    <a:lstStyle/>
                    <a:p>
                      <a:pPr indent="127000">
                        <a:lnSpc>
                          <a:spcPct val="110000"/>
                        </a:lnSpc>
                      </a:pPr>
                      <a:r>
                        <a:rPr lang="en-US" sz="900" kern="100">
                          <a:effectLst/>
                        </a:rPr>
                        <a:t>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副词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取</a:t>
                      </a:r>
                      <a:r>
                        <a:rPr lang="en-US" sz="900" kern="100">
                          <a:effectLst/>
                        </a:rPr>
                        <a:t> adverb</a:t>
                      </a:r>
                      <a:r>
                        <a:rPr lang="zh-CN" sz="900" kern="100">
                          <a:effectLst/>
                        </a:rPr>
                        <a:t>的第</a:t>
                      </a:r>
                      <a:r>
                        <a:rPr lang="en-US" sz="900" kern="100">
                          <a:effectLst/>
                        </a:rPr>
                        <a:t>2</a:t>
                      </a:r>
                      <a:r>
                        <a:rPr lang="zh-CN" sz="900" kern="100">
                          <a:effectLst/>
                        </a:rPr>
                        <a:t>个字母，因其第</a:t>
                      </a:r>
                      <a:r>
                        <a:rPr lang="en-US" sz="900" kern="100">
                          <a:effectLst/>
                        </a:rPr>
                        <a:t>1</a:t>
                      </a:r>
                      <a:r>
                        <a:rPr lang="zh-CN" sz="900" kern="100">
                          <a:effectLst/>
                        </a:rPr>
                        <a:t>个字母已用于形容词。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63479653"/>
                  </a:ext>
                </a:extLst>
              </a:tr>
              <a:tr h="180975">
                <a:tc>
                  <a:txBody>
                    <a:bodyPr/>
                    <a:lstStyle/>
                    <a:p>
                      <a:pPr indent="127000">
                        <a:lnSpc>
                          <a:spcPct val="110000"/>
                        </a:lnSpc>
                      </a:pPr>
                      <a:r>
                        <a:rPr lang="en-US" sz="900" kern="100">
                          <a:effectLst/>
                        </a:rPr>
                        <a: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叹词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取英语叹词</a:t>
                      </a:r>
                      <a:r>
                        <a:rPr lang="en-US" sz="900" kern="100">
                          <a:effectLst/>
                        </a:rPr>
                        <a:t> exclamation</a:t>
                      </a:r>
                      <a:r>
                        <a:rPr lang="zh-CN" sz="900" kern="100">
                          <a:effectLst/>
                        </a:rPr>
                        <a:t>的第</a:t>
                      </a:r>
                      <a:r>
                        <a:rPr lang="en-US" sz="900" kern="100">
                          <a:effectLst/>
                        </a:rPr>
                        <a:t>1</a:t>
                      </a:r>
                      <a:r>
                        <a:rPr lang="zh-CN" sz="900" kern="100">
                          <a:effectLst/>
                        </a:rPr>
                        <a:t>个字母。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512935"/>
                  </a:ext>
                </a:extLst>
              </a:tr>
              <a:tr h="180975">
                <a:tc>
                  <a:txBody>
                    <a:bodyPr/>
                    <a:lstStyle/>
                    <a:p>
                      <a:pPr indent="127000">
                        <a:lnSpc>
                          <a:spcPct val="110000"/>
                        </a:lnSpc>
                      </a:pPr>
                      <a:r>
                        <a:rPr lang="en-US" sz="900" kern="100">
                          <a:effectLst/>
                        </a:rPr>
                        <a:t>f</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方位词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取汉字</a:t>
                      </a:r>
                      <a:r>
                        <a:rPr lang="en-US" sz="900" kern="100">
                          <a:effectLst/>
                        </a:rPr>
                        <a:t>“</a:t>
                      </a:r>
                      <a:r>
                        <a:rPr lang="zh-CN" sz="900" kern="100">
                          <a:effectLst/>
                        </a:rPr>
                        <a:t>方</a:t>
                      </a:r>
                      <a:r>
                        <a:rPr lang="en-US" sz="90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90113589"/>
                  </a:ext>
                </a:extLst>
              </a:tr>
              <a:tr h="180975">
                <a:tc>
                  <a:txBody>
                    <a:bodyPr/>
                    <a:lstStyle/>
                    <a:p>
                      <a:pPr indent="127000">
                        <a:lnSpc>
                          <a:spcPct val="110000"/>
                        </a:lnSpc>
                      </a:pPr>
                      <a:r>
                        <a:rPr lang="en-US" sz="900" kern="100">
                          <a:effectLst/>
                        </a:rPr>
                        <a:t>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语素</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绝大多数语素都能作为合成词的</a:t>
                      </a:r>
                      <a:r>
                        <a:rPr lang="en-US" sz="900" kern="100">
                          <a:effectLst/>
                        </a:rPr>
                        <a:t>“</a:t>
                      </a:r>
                      <a:r>
                        <a:rPr lang="zh-CN" sz="900" kern="100">
                          <a:effectLst/>
                        </a:rPr>
                        <a:t>词根</a:t>
                      </a:r>
                      <a:r>
                        <a:rPr lang="en-US" sz="900" kern="100">
                          <a:effectLst/>
                        </a:rPr>
                        <a:t>”</a:t>
                      </a:r>
                      <a:r>
                        <a:rPr lang="zh-CN" sz="900" kern="100">
                          <a:effectLst/>
                        </a:rPr>
                        <a:t>，取汉字</a:t>
                      </a:r>
                      <a:r>
                        <a:rPr lang="en-US" sz="900" kern="100">
                          <a:effectLst/>
                        </a:rPr>
                        <a:t>“</a:t>
                      </a:r>
                      <a:r>
                        <a:rPr lang="zh-CN" sz="900" kern="100">
                          <a:effectLst/>
                        </a:rPr>
                        <a:t>根</a:t>
                      </a:r>
                      <a:r>
                        <a:rPr lang="en-US" sz="900" kern="100">
                          <a:effectLst/>
                        </a:rPr>
                        <a:t>”</a:t>
                      </a:r>
                      <a:r>
                        <a:rPr lang="zh-CN" sz="900" kern="100">
                          <a:effectLst/>
                        </a:rPr>
                        <a:t>的声母。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9774016"/>
                  </a:ext>
                </a:extLst>
              </a:tr>
              <a:tr h="180975">
                <a:tc>
                  <a:txBody>
                    <a:bodyPr/>
                    <a:lstStyle/>
                    <a:p>
                      <a:pPr indent="127000">
                        <a:lnSpc>
                          <a:spcPct val="110000"/>
                        </a:lnSpc>
                      </a:pPr>
                      <a:r>
                        <a:rPr lang="en-US" sz="900" kern="100">
                          <a:effectLst/>
                        </a:rPr>
                        <a:t>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前接成分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取英语</a:t>
                      </a:r>
                      <a:r>
                        <a:rPr lang="en-US" sz="900" kern="100">
                          <a:effectLst/>
                        </a:rPr>
                        <a:t> head</a:t>
                      </a:r>
                      <a:r>
                        <a:rPr lang="zh-CN" sz="900" kern="100">
                          <a:effectLst/>
                        </a:rPr>
                        <a:t>的第</a:t>
                      </a:r>
                      <a:r>
                        <a:rPr lang="en-US" sz="900" kern="100">
                          <a:effectLst/>
                        </a:rPr>
                        <a:t>1</a:t>
                      </a:r>
                      <a:r>
                        <a:rPr lang="zh-CN" sz="900" kern="100">
                          <a:effectLst/>
                        </a:rPr>
                        <a:t>个字母。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1604692"/>
                  </a:ext>
                </a:extLst>
              </a:tr>
              <a:tr h="180975">
                <a:tc>
                  <a:txBody>
                    <a:bodyPr/>
                    <a:lstStyle/>
                    <a:p>
                      <a:pPr indent="127000">
                        <a:lnSpc>
                          <a:spcPct val="110000"/>
                        </a:lnSpc>
                      </a:pPr>
                      <a:r>
                        <a:rPr lang="en-US" sz="900" kern="100">
                          <a:effectLst/>
                        </a:rPr>
                        <a:t>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成语</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取英语成语</a:t>
                      </a:r>
                      <a:r>
                        <a:rPr lang="en-US" sz="900" kern="100">
                          <a:effectLst/>
                        </a:rPr>
                        <a:t> idiom</a:t>
                      </a:r>
                      <a:r>
                        <a:rPr lang="zh-CN" sz="900" kern="100">
                          <a:effectLst/>
                        </a:rPr>
                        <a:t>的第</a:t>
                      </a:r>
                      <a:r>
                        <a:rPr lang="en-US" sz="900" kern="100">
                          <a:effectLst/>
                        </a:rPr>
                        <a:t>1</a:t>
                      </a:r>
                      <a:r>
                        <a:rPr lang="zh-CN" sz="900" kern="100">
                          <a:effectLst/>
                        </a:rPr>
                        <a:t>个字母。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50666894"/>
                  </a:ext>
                </a:extLst>
              </a:tr>
              <a:tr h="180975">
                <a:tc>
                  <a:txBody>
                    <a:bodyPr/>
                    <a:lstStyle/>
                    <a:p>
                      <a:pPr indent="127000">
                        <a:lnSpc>
                          <a:spcPct val="110000"/>
                        </a:lnSpc>
                      </a:pPr>
                      <a:r>
                        <a:rPr lang="en-US" sz="900" kern="100">
                          <a:effectLst/>
                        </a:rPr>
                        <a:t>j</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简称略语</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取汉字</a:t>
                      </a:r>
                      <a:r>
                        <a:rPr lang="en-US" sz="900" kern="100">
                          <a:effectLst/>
                        </a:rPr>
                        <a:t>“</a:t>
                      </a:r>
                      <a:r>
                        <a:rPr lang="zh-CN" sz="900" kern="100">
                          <a:effectLst/>
                        </a:rPr>
                        <a:t>简</a:t>
                      </a:r>
                      <a:r>
                        <a:rPr lang="en-US" sz="900" kern="100">
                          <a:effectLst/>
                        </a:rPr>
                        <a:t>”</a:t>
                      </a:r>
                      <a:r>
                        <a:rPr lang="zh-CN" sz="900" kern="100">
                          <a:effectLst/>
                        </a:rPr>
                        <a:t>的声母。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0327733"/>
                  </a:ext>
                </a:extLst>
              </a:tr>
              <a:tr h="180975">
                <a:tc>
                  <a:txBody>
                    <a:bodyPr/>
                    <a:lstStyle/>
                    <a:p>
                      <a:pPr indent="127000">
                        <a:lnSpc>
                          <a:spcPct val="110000"/>
                        </a:lnSpc>
                      </a:pPr>
                      <a:r>
                        <a:rPr lang="en-US" sz="900" kern="100">
                          <a:effectLst/>
                        </a:rPr>
                        <a:t>k</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后接成分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en-US" sz="90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3445872"/>
                  </a:ext>
                </a:extLst>
              </a:tr>
              <a:tr h="180975">
                <a:tc>
                  <a:txBody>
                    <a:bodyPr/>
                    <a:lstStyle/>
                    <a:p>
                      <a:pPr indent="127000">
                        <a:lnSpc>
                          <a:spcPct val="110000"/>
                        </a:lnSpc>
                      </a:pPr>
                      <a:r>
                        <a:rPr lang="en-US" sz="900" kern="100">
                          <a:effectLst/>
                        </a:rPr>
                        <a:t>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习用语</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习用语尚未成为成语，有点</a:t>
                      </a:r>
                      <a:r>
                        <a:rPr lang="en-US" sz="900" kern="100">
                          <a:effectLst/>
                        </a:rPr>
                        <a:t>“</a:t>
                      </a:r>
                      <a:r>
                        <a:rPr lang="zh-CN" sz="900" kern="100">
                          <a:effectLst/>
                        </a:rPr>
                        <a:t>临时性</a:t>
                      </a:r>
                      <a:r>
                        <a:rPr lang="en-US" sz="900" kern="100">
                          <a:effectLst/>
                        </a:rPr>
                        <a:t>”</a:t>
                      </a:r>
                      <a:r>
                        <a:rPr lang="zh-CN" sz="900" kern="100">
                          <a:effectLst/>
                        </a:rPr>
                        <a:t>，取</a:t>
                      </a:r>
                      <a:r>
                        <a:rPr lang="en-US" sz="900" kern="100">
                          <a:effectLst/>
                        </a:rPr>
                        <a:t>“</a:t>
                      </a:r>
                      <a:r>
                        <a:rPr lang="zh-CN" sz="900" kern="100">
                          <a:effectLst/>
                        </a:rPr>
                        <a:t>临</a:t>
                      </a:r>
                      <a:r>
                        <a:rPr lang="en-US" sz="900" kern="100">
                          <a:effectLst/>
                        </a:rPr>
                        <a:t>”</a:t>
                      </a:r>
                      <a:r>
                        <a:rPr lang="zh-CN" sz="900" kern="100">
                          <a:effectLst/>
                        </a:rPr>
                        <a:t>的声母。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10014491"/>
                  </a:ext>
                </a:extLst>
              </a:tr>
              <a:tr h="180975">
                <a:tc>
                  <a:txBody>
                    <a:bodyPr/>
                    <a:lstStyle/>
                    <a:p>
                      <a:pPr indent="127000">
                        <a:lnSpc>
                          <a:spcPct val="110000"/>
                        </a:lnSpc>
                      </a:pPr>
                      <a:r>
                        <a:rPr lang="en-US" sz="900" kern="100">
                          <a:effectLst/>
                        </a:rPr>
                        <a:t>m</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数词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取英语</a:t>
                      </a:r>
                      <a:r>
                        <a:rPr lang="en-US" sz="900" kern="100">
                          <a:effectLst/>
                        </a:rPr>
                        <a:t> numeral</a:t>
                      </a:r>
                      <a:r>
                        <a:rPr lang="zh-CN" sz="900" kern="100">
                          <a:effectLst/>
                        </a:rPr>
                        <a:t>的第</a:t>
                      </a:r>
                      <a:r>
                        <a:rPr lang="en-US" sz="900" kern="100">
                          <a:effectLst/>
                        </a:rPr>
                        <a:t>3</a:t>
                      </a:r>
                      <a:r>
                        <a:rPr lang="zh-CN" sz="900" kern="100">
                          <a:effectLst/>
                        </a:rPr>
                        <a:t>个字母，</a:t>
                      </a:r>
                      <a:r>
                        <a:rPr lang="en-US" sz="900" kern="100">
                          <a:effectLst/>
                        </a:rPr>
                        <a:t>n</a:t>
                      </a:r>
                      <a:r>
                        <a:rPr lang="zh-CN" sz="900" kern="100">
                          <a:effectLst/>
                        </a:rPr>
                        <a:t>，</a:t>
                      </a:r>
                      <a:r>
                        <a:rPr lang="en-US" sz="900" kern="100">
                          <a:effectLst/>
                        </a:rPr>
                        <a:t>u</a:t>
                      </a:r>
                      <a:r>
                        <a:rPr lang="zh-CN" sz="900" kern="100">
                          <a:effectLst/>
                        </a:rPr>
                        <a:t>已有他用。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4492556"/>
                  </a:ext>
                </a:extLst>
              </a:tr>
              <a:tr h="180975">
                <a:tc>
                  <a:txBody>
                    <a:bodyPr/>
                    <a:lstStyle/>
                    <a:p>
                      <a:pPr indent="127000">
                        <a:lnSpc>
                          <a:spcPct val="110000"/>
                        </a:lnSpc>
                      </a:pPr>
                      <a:r>
                        <a:rPr lang="en-US" sz="900" kern="100">
                          <a:effectLst/>
                        </a:rPr>
                        <a:t>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名语素</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名词性语素。名词代码为</a:t>
                      </a:r>
                      <a:r>
                        <a:rPr lang="en-US" sz="900" kern="100">
                          <a:effectLst/>
                        </a:rPr>
                        <a:t> n</a:t>
                      </a:r>
                      <a:r>
                        <a:rPr lang="zh-CN" sz="900" kern="100">
                          <a:effectLst/>
                        </a:rPr>
                        <a:t>，语素代码ｇ前面置以</a:t>
                      </a:r>
                      <a:r>
                        <a:rPr lang="en-US" sz="900" kern="100">
                          <a:effectLst/>
                        </a:rPr>
                        <a:t>N</a:t>
                      </a:r>
                      <a:r>
                        <a:rPr lang="zh-CN" sz="90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0651210"/>
                  </a:ext>
                </a:extLst>
              </a:tr>
              <a:tr h="180975">
                <a:tc>
                  <a:txBody>
                    <a:bodyPr/>
                    <a:lstStyle/>
                    <a:p>
                      <a:pPr indent="127000">
                        <a:lnSpc>
                          <a:spcPct val="110000"/>
                        </a:lnSpc>
                      </a:pPr>
                      <a:r>
                        <a:rPr lang="en-US" sz="900" kern="100">
                          <a:effectLst/>
                        </a:rPr>
                        <a:t>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名词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取英语名词</a:t>
                      </a:r>
                      <a:r>
                        <a:rPr lang="en-US" sz="900" kern="100">
                          <a:effectLst/>
                        </a:rPr>
                        <a:t> noun</a:t>
                      </a:r>
                      <a:r>
                        <a:rPr lang="zh-CN" sz="900" kern="100">
                          <a:effectLst/>
                        </a:rPr>
                        <a:t>的第</a:t>
                      </a:r>
                      <a:r>
                        <a:rPr lang="en-US" sz="900" kern="100">
                          <a:effectLst/>
                        </a:rPr>
                        <a:t>1</a:t>
                      </a:r>
                      <a:r>
                        <a:rPr lang="zh-CN" sz="900" kern="100">
                          <a:effectLst/>
                        </a:rPr>
                        <a:t>个字母。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0395921"/>
                  </a:ext>
                </a:extLst>
              </a:tr>
              <a:tr h="180975">
                <a:tc>
                  <a:txBody>
                    <a:bodyPr/>
                    <a:lstStyle/>
                    <a:p>
                      <a:pPr indent="127000">
                        <a:lnSpc>
                          <a:spcPct val="110000"/>
                        </a:lnSpc>
                      </a:pPr>
                      <a:r>
                        <a:rPr lang="en-US" sz="900" kern="100">
                          <a:effectLst/>
                        </a:rPr>
                        <a:t>nr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a:effectLst/>
                        </a:rPr>
                        <a:t>人名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900" kern="100" dirty="0">
                          <a:effectLst/>
                        </a:rPr>
                        <a:t>名词代码</a:t>
                      </a:r>
                      <a:r>
                        <a:rPr lang="en-US" sz="900" kern="100" dirty="0">
                          <a:effectLst/>
                        </a:rPr>
                        <a:t> n</a:t>
                      </a:r>
                      <a:r>
                        <a:rPr lang="zh-CN" sz="900" kern="100" dirty="0">
                          <a:effectLst/>
                        </a:rPr>
                        <a:t>和</a:t>
                      </a:r>
                      <a:r>
                        <a:rPr lang="en-US" sz="900" kern="100" dirty="0">
                          <a:effectLst/>
                        </a:rPr>
                        <a:t>“</a:t>
                      </a:r>
                      <a:r>
                        <a:rPr lang="zh-CN" sz="900" kern="100" dirty="0">
                          <a:effectLst/>
                        </a:rPr>
                        <a:t>人</a:t>
                      </a:r>
                      <a:r>
                        <a:rPr lang="en-US" sz="900" kern="100" dirty="0">
                          <a:effectLst/>
                        </a:rPr>
                        <a:t>(ren)”</a:t>
                      </a:r>
                      <a:r>
                        <a:rPr lang="zh-CN" sz="900" kern="100" dirty="0">
                          <a:effectLst/>
                        </a:rPr>
                        <a:t>的声母并在一起。</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80492960"/>
                  </a:ext>
                </a:extLst>
              </a:tr>
            </a:tbl>
          </a:graphicData>
        </a:graphic>
      </p:graphicFrame>
      <p:graphicFrame>
        <p:nvGraphicFramePr>
          <p:cNvPr id="8" name="表格 7">
            <a:extLst>
              <a:ext uri="{FF2B5EF4-FFF2-40B4-BE49-F238E27FC236}">
                <a16:creationId xmlns:a16="http://schemas.microsoft.com/office/drawing/2014/main" id="{05E058BA-4D38-4300-A323-6145254E3BD3}"/>
              </a:ext>
            </a:extLst>
          </p:cNvPr>
          <p:cNvGraphicFramePr>
            <a:graphicFrameLocks noGrp="1"/>
          </p:cNvGraphicFramePr>
          <p:nvPr>
            <p:extLst>
              <p:ext uri="{D42A27DB-BD31-4B8C-83A1-F6EECF244321}">
                <p14:modId xmlns:p14="http://schemas.microsoft.com/office/powerpoint/2010/main" val="1105878528"/>
              </p:ext>
            </p:extLst>
          </p:nvPr>
        </p:nvGraphicFramePr>
        <p:xfrm>
          <a:off x="5879976" y="1364094"/>
          <a:ext cx="4941789" cy="4555305"/>
        </p:xfrm>
        <a:graphic>
          <a:graphicData uri="http://schemas.openxmlformats.org/drawingml/2006/table">
            <a:tbl>
              <a:tblPr firstRow="1" firstCol="1" bandRow="1">
                <a:tableStyleId>{5C22544A-7EE6-4342-B048-85BDC9FD1C3A}</a:tableStyleId>
              </a:tblPr>
              <a:tblGrid>
                <a:gridCol w="684950">
                  <a:extLst>
                    <a:ext uri="{9D8B030D-6E8A-4147-A177-3AD203B41FA5}">
                      <a16:colId xmlns:a16="http://schemas.microsoft.com/office/drawing/2014/main" val="3009711599"/>
                    </a:ext>
                  </a:extLst>
                </a:gridCol>
                <a:gridCol w="684950">
                  <a:extLst>
                    <a:ext uri="{9D8B030D-6E8A-4147-A177-3AD203B41FA5}">
                      <a16:colId xmlns:a16="http://schemas.microsoft.com/office/drawing/2014/main" val="117281576"/>
                    </a:ext>
                  </a:extLst>
                </a:gridCol>
                <a:gridCol w="3571889">
                  <a:extLst>
                    <a:ext uri="{9D8B030D-6E8A-4147-A177-3AD203B41FA5}">
                      <a16:colId xmlns:a16="http://schemas.microsoft.com/office/drawing/2014/main" val="2894156906"/>
                    </a:ext>
                  </a:extLst>
                </a:gridCol>
              </a:tblGrid>
              <a:tr h="217099">
                <a:tc>
                  <a:txBody>
                    <a:bodyPr/>
                    <a:lstStyle/>
                    <a:p>
                      <a:pPr marL="0" marR="0" lvl="0" indent="127000" algn="l" defTabSz="914400" rtl="0" eaLnBrk="1" fontAlgn="auto" latinLnBrk="0" hangingPunct="1">
                        <a:lnSpc>
                          <a:spcPct val="110000"/>
                        </a:lnSpc>
                        <a:spcBef>
                          <a:spcPts val="0"/>
                        </a:spcBef>
                        <a:spcAft>
                          <a:spcPts val="0"/>
                        </a:spcAft>
                        <a:buClrTx/>
                        <a:buSzTx/>
                        <a:buFontTx/>
                        <a:buNone/>
                        <a:tabLst/>
                        <a:defRPr/>
                      </a:pPr>
                      <a:r>
                        <a:rPr lang="zh-CN" altLang="zh-CN" sz="1000" kern="100" dirty="0">
                          <a:effectLst/>
                        </a:rPr>
                        <a:t>词性英文名称</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altLang="en-US" sz="900" kern="100" dirty="0">
                          <a:effectLst/>
                          <a:latin typeface="等线" panose="02010600030101010101" pitchFamily="2" charset="-122"/>
                          <a:ea typeface="等线" panose="02010600030101010101" pitchFamily="2" charset="-122"/>
                          <a:cs typeface="Times New Roman" panose="02020603050405020304" pitchFamily="18" charset="0"/>
                        </a:rPr>
                        <a:t>词性中文名称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altLang="en-US" sz="900" kern="100" dirty="0">
                          <a:effectLst/>
                        </a:rPr>
                        <a:t>含义</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262793891"/>
                  </a:ext>
                </a:extLst>
              </a:tr>
              <a:tr h="180751">
                <a:tc>
                  <a:txBody>
                    <a:bodyPr/>
                    <a:lstStyle/>
                    <a:p>
                      <a:pPr indent="127000">
                        <a:lnSpc>
                          <a:spcPct val="110000"/>
                        </a:lnSpc>
                      </a:pPr>
                      <a:r>
                        <a:rPr lang="en-US" sz="900" kern="100">
                          <a:effectLst/>
                        </a:rPr>
                        <a:t>ns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地名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名词代码</a:t>
                      </a:r>
                      <a:r>
                        <a:rPr lang="en-US" sz="900" kern="100">
                          <a:effectLst/>
                        </a:rPr>
                        <a:t> n</a:t>
                      </a:r>
                      <a:r>
                        <a:rPr lang="zh-CN" sz="900" kern="100">
                          <a:effectLst/>
                        </a:rPr>
                        <a:t>和处所词代码</a:t>
                      </a:r>
                      <a:r>
                        <a:rPr lang="en-US" sz="900" kern="100">
                          <a:effectLst/>
                        </a:rPr>
                        <a:t>s</a:t>
                      </a:r>
                      <a:r>
                        <a:rPr lang="zh-CN" sz="900" kern="100">
                          <a:effectLst/>
                        </a:rPr>
                        <a:t>并在一起。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3500222824"/>
                  </a:ext>
                </a:extLst>
              </a:tr>
              <a:tr h="291865">
                <a:tc>
                  <a:txBody>
                    <a:bodyPr/>
                    <a:lstStyle/>
                    <a:p>
                      <a:pPr indent="127000">
                        <a:lnSpc>
                          <a:spcPct val="110000"/>
                        </a:lnSpc>
                      </a:pPr>
                      <a:r>
                        <a:rPr lang="en-US" sz="900" kern="100">
                          <a:effectLst/>
                        </a:rPr>
                        <a:t>nt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机构团体</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en-US" sz="900" kern="100">
                          <a:effectLst/>
                        </a:rPr>
                        <a:t>“</a:t>
                      </a:r>
                      <a:r>
                        <a:rPr lang="zh-CN" sz="900" kern="100">
                          <a:effectLst/>
                        </a:rPr>
                        <a:t>团</a:t>
                      </a:r>
                      <a:r>
                        <a:rPr lang="en-US" sz="900" kern="100">
                          <a:effectLst/>
                        </a:rPr>
                        <a:t>”</a:t>
                      </a:r>
                      <a:r>
                        <a:rPr lang="zh-CN" sz="900" kern="100">
                          <a:effectLst/>
                        </a:rPr>
                        <a:t>的声母为</a:t>
                      </a:r>
                      <a:r>
                        <a:rPr lang="en-US" sz="900" kern="100">
                          <a:effectLst/>
                        </a:rPr>
                        <a:t> t</a:t>
                      </a:r>
                      <a:r>
                        <a:rPr lang="zh-CN" sz="900" kern="100">
                          <a:effectLst/>
                        </a:rPr>
                        <a:t>，名词代码</a:t>
                      </a:r>
                      <a:r>
                        <a:rPr lang="en-US" sz="900" kern="100">
                          <a:effectLst/>
                        </a:rPr>
                        <a:t>n</a:t>
                      </a:r>
                      <a:r>
                        <a:rPr lang="zh-CN" sz="900" kern="100">
                          <a:effectLst/>
                        </a:rPr>
                        <a:t>和</a:t>
                      </a:r>
                      <a:r>
                        <a:rPr lang="en-US" sz="900" kern="100">
                          <a:effectLst/>
                        </a:rPr>
                        <a:t>t</a:t>
                      </a:r>
                      <a:r>
                        <a:rPr lang="zh-CN" sz="900" kern="100">
                          <a:effectLst/>
                        </a:rPr>
                        <a:t>并在一起。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620821302"/>
                  </a:ext>
                </a:extLst>
              </a:tr>
              <a:tr h="291865">
                <a:tc>
                  <a:txBody>
                    <a:bodyPr/>
                    <a:lstStyle/>
                    <a:p>
                      <a:pPr indent="127000">
                        <a:lnSpc>
                          <a:spcPct val="110000"/>
                        </a:lnSpc>
                      </a:pPr>
                      <a:r>
                        <a:rPr lang="en-US" sz="900" kern="100">
                          <a:effectLst/>
                        </a:rPr>
                        <a:t>nz</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其他专名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en-US" sz="900" kern="100" dirty="0">
                          <a:effectLst/>
                        </a:rPr>
                        <a:t>“</a:t>
                      </a:r>
                      <a:r>
                        <a:rPr lang="zh-CN" sz="900" kern="100" dirty="0">
                          <a:effectLst/>
                        </a:rPr>
                        <a:t>专</a:t>
                      </a:r>
                      <a:r>
                        <a:rPr lang="en-US" sz="900" kern="100" dirty="0">
                          <a:effectLst/>
                        </a:rPr>
                        <a:t>”</a:t>
                      </a:r>
                      <a:r>
                        <a:rPr lang="zh-CN" sz="900" kern="100" dirty="0">
                          <a:effectLst/>
                        </a:rPr>
                        <a:t>的声母的第</a:t>
                      </a:r>
                      <a:r>
                        <a:rPr lang="en-US" sz="900" kern="100" dirty="0">
                          <a:effectLst/>
                        </a:rPr>
                        <a:t> 1</a:t>
                      </a:r>
                      <a:r>
                        <a:rPr lang="zh-CN" sz="900" kern="100" dirty="0">
                          <a:effectLst/>
                        </a:rPr>
                        <a:t>个字母为</a:t>
                      </a:r>
                      <a:r>
                        <a:rPr lang="en-US" sz="900" kern="100" dirty="0">
                          <a:effectLst/>
                        </a:rPr>
                        <a:t>z</a:t>
                      </a:r>
                      <a:r>
                        <a:rPr lang="zh-CN" sz="900" kern="100" dirty="0">
                          <a:effectLst/>
                        </a:rPr>
                        <a:t>，名词代码</a:t>
                      </a:r>
                      <a:r>
                        <a:rPr lang="en-US" sz="900" kern="100" dirty="0">
                          <a:effectLst/>
                        </a:rPr>
                        <a:t>n</a:t>
                      </a:r>
                      <a:r>
                        <a:rPr lang="zh-CN" sz="900" kern="100" dirty="0">
                          <a:effectLst/>
                        </a:rPr>
                        <a:t>和</a:t>
                      </a:r>
                      <a:r>
                        <a:rPr lang="en-US" sz="900" kern="100" dirty="0">
                          <a:effectLst/>
                        </a:rPr>
                        <a:t>z</a:t>
                      </a:r>
                      <a:r>
                        <a:rPr lang="zh-CN" sz="900" kern="100" dirty="0">
                          <a:effectLst/>
                        </a:rPr>
                        <a:t>并在一起。</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491352673"/>
                  </a:ext>
                </a:extLst>
              </a:tr>
              <a:tr h="180751">
                <a:tc>
                  <a:txBody>
                    <a:bodyPr/>
                    <a:lstStyle/>
                    <a:p>
                      <a:pPr indent="127000">
                        <a:lnSpc>
                          <a:spcPct val="110000"/>
                        </a:lnSpc>
                      </a:pPr>
                      <a:r>
                        <a:rPr lang="en-US" sz="900" kern="100">
                          <a:effectLst/>
                        </a:rPr>
                        <a:t>o</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拟声词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取英语拟声词</a:t>
                      </a:r>
                      <a:r>
                        <a:rPr lang="en-US" sz="900" kern="100">
                          <a:effectLst/>
                        </a:rPr>
                        <a:t> onomatopoeia</a:t>
                      </a:r>
                      <a:r>
                        <a:rPr lang="zh-CN" sz="900" kern="100">
                          <a:effectLst/>
                        </a:rPr>
                        <a:t>的第</a:t>
                      </a:r>
                      <a:r>
                        <a:rPr lang="en-US" sz="900" kern="100">
                          <a:effectLst/>
                        </a:rPr>
                        <a:t>1</a:t>
                      </a:r>
                      <a:r>
                        <a:rPr lang="zh-CN" sz="900" kern="100">
                          <a:effectLst/>
                        </a:rPr>
                        <a:t>个字母。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1387198019"/>
                  </a:ext>
                </a:extLst>
              </a:tr>
              <a:tr h="180751">
                <a:tc>
                  <a:txBody>
                    <a:bodyPr/>
                    <a:lstStyle/>
                    <a:p>
                      <a:pPr indent="127000">
                        <a:lnSpc>
                          <a:spcPct val="110000"/>
                        </a:lnSpc>
                      </a:pPr>
                      <a:r>
                        <a:rPr lang="en-US" sz="900" kern="100">
                          <a:effectLst/>
                        </a:rPr>
                        <a:t>p</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介词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取英语介词</a:t>
                      </a:r>
                      <a:r>
                        <a:rPr lang="en-US" sz="900" kern="100">
                          <a:effectLst/>
                        </a:rPr>
                        <a:t> prepositional</a:t>
                      </a:r>
                      <a:r>
                        <a:rPr lang="zh-CN" sz="900" kern="100">
                          <a:effectLst/>
                        </a:rPr>
                        <a:t>的第</a:t>
                      </a:r>
                      <a:r>
                        <a:rPr lang="en-US" sz="900" kern="100">
                          <a:effectLst/>
                        </a:rPr>
                        <a:t>1</a:t>
                      </a:r>
                      <a:r>
                        <a:rPr lang="zh-CN" sz="900" kern="100">
                          <a:effectLst/>
                        </a:rPr>
                        <a:t>个字母。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2521012358"/>
                  </a:ext>
                </a:extLst>
              </a:tr>
              <a:tr h="180751">
                <a:tc>
                  <a:txBody>
                    <a:bodyPr/>
                    <a:lstStyle/>
                    <a:p>
                      <a:pPr indent="127000">
                        <a:lnSpc>
                          <a:spcPct val="110000"/>
                        </a:lnSpc>
                      </a:pPr>
                      <a:r>
                        <a:rPr lang="en-US" sz="900" kern="100">
                          <a:effectLst/>
                        </a:rPr>
                        <a:t>q</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量词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取英语</a:t>
                      </a:r>
                      <a:r>
                        <a:rPr lang="en-US" sz="900" kern="100">
                          <a:effectLst/>
                        </a:rPr>
                        <a:t> quantity</a:t>
                      </a:r>
                      <a:r>
                        <a:rPr lang="zh-CN" sz="900" kern="100">
                          <a:effectLst/>
                        </a:rPr>
                        <a:t>的第</a:t>
                      </a:r>
                      <a:r>
                        <a:rPr lang="en-US" sz="900" kern="100">
                          <a:effectLst/>
                        </a:rPr>
                        <a:t>1</a:t>
                      </a:r>
                      <a:r>
                        <a:rPr lang="zh-CN" sz="900" kern="100">
                          <a:effectLst/>
                        </a:rPr>
                        <a:t>个字母。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2109110799"/>
                  </a:ext>
                </a:extLst>
              </a:tr>
              <a:tr h="180751">
                <a:tc>
                  <a:txBody>
                    <a:bodyPr/>
                    <a:lstStyle/>
                    <a:p>
                      <a:pPr indent="127000">
                        <a:lnSpc>
                          <a:spcPct val="110000"/>
                        </a:lnSpc>
                      </a:pPr>
                      <a:r>
                        <a:rPr lang="en-US" sz="900" kern="100">
                          <a:effectLst/>
                        </a:rPr>
                        <a:t>r</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代词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取英语代词</a:t>
                      </a:r>
                      <a:r>
                        <a:rPr lang="en-US" sz="900" kern="100">
                          <a:effectLst/>
                        </a:rPr>
                        <a:t> pronoun</a:t>
                      </a:r>
                      <a:r>
                        <a:rPr lang="zh-CN" sz="900" kern="100">
                          <a:effectLst/>
                        </a:rPr>
                        <a:t>的第</a:t>
                      </a:r>
                      <a:r>
                        <a:rPr lang="en-US" sz="900" kern="100">
                          <a:effectLst/>
                        </a:rPr>
                        <a:t>2</a:t>
                      </a:r>
                      <a:r>
                        <a:rPr lang="zh-CN" sz="900" kern="100">
                          <a:effectLst/>
                        </a:rPr>
                        <a:t>个字母</a:t>
                      </a:r>
                      <a:r>
                        <a:rPr lang="en-US" sz="900" kern="100">
                          <a:effectLst/>
                        </a:rPr>
                        <a:t>,</a:t>
                      </a:r>
                      <a:r>
                        <a:rPr lang="zh-CN" sz="900" kern="100">
                          <a:effectLst/>
                        </a:rPr>
                        <a:t>因</a:t>
                      </a:r>
                      <a:r>
                        <a:rPr lang="en-US" sz="900" kern="100">
                          <a:effectLst/>
                        </a:rPr>
                        <a:t>p</a:t>
                      </a:r>
                      <a:r>
                        <a:rPr lang="zh-CN" sz="900" kern="100">
                          <a:effectLst/>
                        </a:rPr>
                        <a:t>已用于介词。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3075918191"/>
                  </a:ext>
                </a:extLst>
              </a:tr>
              <a:tr h="180751">
                <a:tc>
                  <a:txBody>
                    <a:bodyPr/>
                    <a:lstStyle/>
                    <a:p>
                      <a:pPr indent="127000">
                        <a:lnSpc>
                          <a:spcPct val="110000"/>
                        </a:lnSpc>
                      </a:pPr>
                      <a:r>
                        <a:rPr lang="en-US" sz="900" kern="100">
                          <a:effectLst/>
                        </a:rPr>
                        <a:t>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处所词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取英语</a:t>
                      </a:r>
                      <a:r>
                        <a:rPr lang="en-US" sz="900" kern="100">
                          <a:effectLst/>
                        </a:rPr>
                        <a:t> space</a:t>
                      </a:r>
                      <a:r>
                        <a:rPr lang="zh-CN" sz="900" kern="100">
                          <a:effectLst/>
                        </a:rPr>
                        <a:t>的第</a:t>
                      </a:r>
                      <a:r>
                        <a:rPr lang="en-US" sz="900" kern="100">
                          <a:effectLst/>
                        </a:rPr>
                        <a:t>1</a:t>
                      </a:r>
                      <a:r>
                        <a:rPr lang="zh-CN" sz="900" kern="100">
                          <a:effectLst/>
                        </a:rPr>
                        <a:t>个字母。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975907975"/>
                  </a:ext>
                </a:extLst>
              </a:tr>
              <a:tr h="180751">
                <a:tc>
                  <a:txBody>
                    <a:bodyPr/>
                    <a:lstStyle/>
                    <a:p>
                      <a:pPr indent="127000">
                        <a:lnSpc>
                          <a:spcPct val="110000"/>
                        </a:lnSpc>
                      </a:pPr>
                      <a:r>
                        <a:rPr lang="en-US" sz="900" kern="100">
                          <a:effectLst/>
                        </a:rPr>
                        <a:t>tg</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时语素</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时间词性语素。时间词代码为</a:t>
                      </a:r>
                      <a:r>
                        <a:rPr lang="en-US" sz="900" kern="100">
                          <a:effectLst/>
                        </a:rPr>
                        <a:t> t,</a:t>
                      </a:r>
                      <a:r>
                        <a:rPr lang="zh-CN" sz="900" kern="100">
                          <a:effectLst/>
                        </a:rPr>
                        <a:t>在语素的代码</a:t>
                      </a:r>
                      <a:r>
                        <a:rPr lang="en-US" sz="900" kern="100">
                          <a:effectLst/>
                        </a:rPr>
                        <a:t>g</a:t>
                      </a:r>
                      <a:r>
                        <a:rPr lang="zh-CN" sz="900" kern="100">
                          <a:effectLst/>
                        </a:rPr>
                        <a:t>前面置以</a:t>
                      </a:r>
                      <a:r>
                        <a:rPr lang="en-US" sz="900" kern="100">
                          <a:effectLst/>
                        </a:rPr>
                        <a:t>T</a:t>
                      </a:r>
                      <a:r>
                        <a:rPr lang="zh-CN" sz="900" kern="100">
                          <a:effectLst/>
                        </a:rPr>
                        <a: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1622791018"/>
                  </a:ext>
                </a:extLst>
              </a:tr>
              <a:tr h="180751">
                <a:tc>
                  <a:txBody>
                    <a:bodyPr/>
                    <a:lstStyle/>
                    <a:p>
                      <a:pPr indent="127000">
                        <a:lnSpc>
                          <a:spcPct val="110000"/>
                        </a:lnSpc>
                      </a:pPr>
                      <a:r>
                        <a:rPr lang="en-US" sz="900" kern="100">
                          <a:effectLst/>
                        </a:rPr>
                        <a:t>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时间词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取英语</a:t>
                      </a:r>
                      <a:r>
                        <a:rPr lang="en-US" sz="900" kern="100">
                          <a:effectLst/>
                        </a:rPr>
                        <a:t> time</a:t>
                      </a:r>
                      <a:r>
                        <a:rPr lang="zh-CN" sz="900" kern="100">
                          <a:effectLst/>
                        </a:rPr>
                        <a:t>的第</a:t>
                      </a:r>
                      <a:r>
                        <a:rPr lang="en-US" sz="900" kern="100">
                          <a:effectLst/>
                        </a:rPr>
                        <a:t>1</a:t>
                      </a:r>
                      <a:r>
                        <a:rPr lang="zh-CN" sz="900" kern="100">
                          <a:effectLst/>
                        </a:rPr>
                        <a:t>个字母。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1078389355"/>
                  </a:ext>
                </a:extLst>
              </a:tr>
              <a:tr h="180751">
                <a:tc>
                  <a:txBody>
                    <a:bodyPr/>
                    <a:lstStyle/>
                    <a:p>
                      <a:pPr indent="127000">
                        <a:lnSpc>
                          <a:spcPct val="110000"/>
                        </a:lnSpc>
                      </a:pPr>
                      <a:r>
                        <a:rPr lang="en-US" sz="900" kern="100">
                          <a:effectLst/>
                        </a:rPr>
                        <a:t>u</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助词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取英语助词</a:t>
                      </a:r>
                      <a:r>
                        <a:rPr lang="en-US" sz="900" kern="100">
                          <a:effectLst/>
                        </a:rPr>
                        <a:t> auxiliary</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208644158"/>
                  </a:ext>
                </a:extLst>
              </a:tr>
              <a:tr h="180751">
                <a:tc>
                  <a:txBody>
                    <a:bodyPr/>
                    <a:lstStyle/>
                    <a:p>
                      <a:pPr indent="127000">
                        <a:lnSpc>
                          <a:spcPct val="110000"/>
                        </a:lnSpc>
                      </a:pPr>
                      <a:r>
                        <a:rPr lang="en-US" sz="900" kern="100">
                          <a:effectLst/>
                        </a:rPr>
                        <a:t>vg</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动语素</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动词性语素。动词代码为</a:t>
                      </a:r>
                      <a:r>
                        <a:rPr lang="en-US" sz="900" kern="100">
                          <a:effectLst/>
                        </a:rPr>
                        <a:t> v</a:t>
                      </a:r>
                      <a:r>
                        <a:rPr lang="zh-CN" sz="900" kern="100">
                          <a:effectLst/>
                        </a:rPr>
                        <a:t>。在语素的代码</a:t>
                      </a:r>
                      <a:r>
                        <a:rPr lang="en-US" sz="900" kern="100">
                          <a:effectLst/>
                        </a:rPr>
                        <a:t>g</a:t>
                      </a:r>
                      <a:r>
                        <a:rPr lang="zh-CN" sz="900" kern="100">
                          <a:effectLst/>
                        </a:rPr>
                        <a:t>前面置以</a:t>
                      </a:r>
                      <a:r>
                        <a:rPr lang="en-US" sz="900" kern="100">
                          <a:effectLst/>
                        </a:rPr>
                        <a:t>V</a:t>
                      </a:r>
                      <a:r>
                        <a:rPr lang="zh-CN" sz="900" kern="100">
                          <a:effectLst/>
                        </a:rPr>
                        <a: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4172435707"/>
                  </a:ext>
                </a:extLst>
              </a:tr>
              <a:tr h="180751">
                <a:tc>
                  <a:txBody>
                    <a:bodyPr/>
                    <a:lstStyle/>
                    <a:p>
                      <a:pPr indent="127000">
                        <a:lnSpc>
                          <a:spcPct val="110000"/>
                        </a:lnSpc>
                      </a:pPr>
                      <a:r>
                        <a:rPr lang="en-US" sz="900" kern="100">
                          <a:effectLst/>
                        </a:rPr>
                        <a:t>v</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动词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取英语动词</a:t>
                      </a:r>
                      <a:r>
                        <a:rPr lang="en-US" sz="900" kern="100">
                          <a:effectLst/>
                        </a:rPr>
                        <a:t> verb</a:t>
                      </a:r>
                      <a:r>
                        <a:rPr lang="zh-CN" sz="900" kern="100">
                          <a:effectLst/>
                        </a:rPr>
                        <a:t>的第一个字母。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2087561098"/>
                  </a:ext>
                </a:extLst>
              </a:tr>
              <a:tr h="180751">
                <a:tc>
                  <a:txBody>
                    <a:bodyPr/>
                    <a:lstStyle/>
                    <a:p>
                      <a:pPr indent="127000">
                        <a:lnSpc>
                          <a:spcPct val="110000"/>
                        </a:lnSpc>
                      </a:pPr>
                      <a:r>
                        <a:rPr lang="en-US" sz="900" kern="100">
                          <a:effectLst/>
                        </a:rPr>
                        <a:t>vd</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副动词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直接作状语的动词。动词和副词的代码并在一起。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3025965412"/>
                  </a:ext>
                </a:extLst>
              </a:tr>
              <a:tr h="180751">
                <a:tc>
                  <a:txBody>
                    <a:bodyPr/>
                    <a:lstStyle/>
                    <a:p>
                      <a:pPr indent="127000">
                        <a:lnSpc>
                          <a:spcPct val="110000"/>
                        </a:lnSpc>
                      </a:pPr>
                      <a:r>
                        <a:rPr lang="en-US" sz="900" kern="100">
                          <a:effectLst/>
                        </a:rPr>
                        <a:t>vn</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名动词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指具有名词功能的动词。动词和名词的代码并在一起。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3096363333"/>
                  </a:ext>
                </a:extLst>
              </a:tr>
              <a:tr h="291865">
                <a:tc>
                  <a:txBody>
                    <a:bodyPr/>
                    <a:lstStyle/>
                    <a:p>
                      <a:pPr indent="127000">
                        <a:lnSpc>
                          <a:spcPct val="110000"/>
                        </a:lnSpc>
                      </a:pPr>
                      <a:r>
                        <a:rPr lang="en-US" sz="900" kern="100">
                          <a:effectLst/>
                        </a:rPr>
                        <a:t>w</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标点符号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en-US" sz="9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2320336395"/>
                  </a:ext>
                </a:extLst>
              </a:tr>
              <a:tr h="291865">
                <a:tc>
                  <a:txBody>
                    <a:bodyPr/>
                    <a:lstStyle/>
                    <a:p>
                      <a:pPr indent="127000">
                        <a:lnSpc>
                          <a:spcPct val="110000"/>
                        </a:lnSpc>
                      </a:pPr>
                      <a:r>
                        <a:rPr lang="en-US" sz="900" kern="100">
                          <a:effectLst/>
                        </a:rPr>
                        <a:t>x</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非语素字</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非语素字只是一个符号，字母</a:t>
                      </a:r>
                      <a:r>
                        <a:rPr lang="en-US" sz="900" kern="100">
                          <a:effectLst/>
                        </a:rPr>
                        <a:t> x</a:t>
                      </a:r>
                      <a:r>
                        <a:rPr lang="zh-CN" sz="900" kern="100">
                          <a:effectLst/>
                        </a:rPr>
                        <a:t>通常用于代表未知数、符号。</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2545620678"/>
                  </a:ext>
                </a:extLst>
              </a:tr>
              <a:tr h="180751">
                <a:tc>
                  <a:txBody>
                    <a:bodyPr/>
                    <a:lstStyle/>
                    <a:p>
                      <a:pPr indent="127000">
                        <a:lnSpc>
                          <a:spcPct val="110000"/>
                        </a:lnSpc>
                      </a:pPr>
                      <a:r>
                        <a:rPr lang="en-US" sz="900" kern="100">
                          <a:effectLst/>
                        </a:rPr>
                        <a:t>y</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语气词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取汉字</a:t>
                      </a:r>
                      <a:r>
                        <a:rPr lang="en-US" sz="900" kern="100">
                          <a:effectLst/>
                        </a:rPr>
                        <a:t>“</a:t>
                      </a:r>
                      <a:r>
                        <a:rPr lang="zh-CN" sz="900" kern="100">
                          <a:effectLst/>
                        </a:rPr>
                        <a:t>语</a:t>
                      </a:r>
                      <a:r>
                        <a:rPr lang="en-US" sz="900" kern="100">
                          <a:effectLst/>
                        </a:rPr>
                        <a:t>”</a:t>
                      </a:r>
                      <a:r>
                        <a:rPr lang="zh-CN" sz="900" kern="100">
                          <a:effectLst/>
                        </a:rPr>
                        <a:t>的声母。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4061010195"/>
                  </a:ext>
                </a:extLst>
              </a:tr>
              <a:tr h="180751">
                <a:tc>
                  <a:txBody>
                    <a:bodyPr/>
                    <a:lstStyle/>
                    <a:p>
                      <a:pPr indent="127000">
                        <a:lnSpc>
                          <a:spcPct val="110000"/>
                        </a:lnSpc>
                      </a:pPr>
                      <a:r>
                        <a:rPr lang="en-US" sz="900" kern="100">
                          <a:effectLst/>
                        </a:rPr>
                        <a:t>z</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状态词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取汉字</a:t>
                      </a:r>
                      <a:r>
                        <a:rPr lang="en-US" sz="900" kern="100">
                          <a:effectLst/>
                        </a:rPr>
                        <a:t>“</a:t>
                      </a:r>
                      <a:r>
                        <a:rPr lang="zh-CN" sz="900" kern="100">
                          <a:effectLst/>
                        </a:rPr>
                        <a:t>状</a:t>
                      </a:r>
                      <a:r>
                        <a:rPr lang="en-US" sz="900" kern="100">
                          <a:effectLst/>
                        </a:rPr>
                        <a:t>”</a:t>
                      </a:r>
                      <a:r>
                        <a:rPr lang="zh-CN" sz="900" kern="100">
                          <a:effectLst/>
                        </a:rPr>
                        <a:t>的声母的前一个字母。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3666354073"/>
                  </a:ext>
                </a:extLst>
              </a:tr>
              <a:tr h="291865">
                <a:tc>
                  <a:txBody>
                    <a:bodyPr/>
                    <a:lstStyle/>
                    <a:p>
                      <a:pPr indent="127000">
                        <a:lnSpc>
                          <a:spcPct val="110000"/>
                        </a:lnSpc>
                      </a:pPr>
                      <a:r>
                        <a:rPr lang="en-US" sz="900" kern="100">
                          <a:effectLst/>
                        </a:rPr>
                        <a:t>un</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a:effectLst/>
                        </a:rPr>
                        <a:t>未知词</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tc>
                  <a:txBody>
                    <a:bodyPr/>
                    <a:lstStyle/>
                    <a:p>
                      <a:pPr indent="127000">
                        <a:lnSpc>
                          <a:spcPct val="110000"/>
                        </a:lnSpc>
                      </a:pPr>
                      <a:r>
                        <a:rPr lang="zh-CN" sz="900" kern="100" dirty="0">
                          <a:effectLst/>
                        </a:rPr>
                        <a:t>不可识别词及用户自定义词组。取英文</a:t>
                      </a:r>
                      <a:r>
                        <a:rPr lang="en-US" sz="900" kern="100" dirty="0">
                          <a:effectLst/>
                        </a:rPr>
                        <a:t>Unknown</a:t>
                      </a:r>
                      <a:r>
                        <a:rPr lang="zh-CN" sz="900" kern="100" dirty="0">
                          <a:effectLst/>
                        </a:rPr>
                        <a:t>首两个字母。</a:t>
                      </a:r>
                      <a:r>
                        <a:rPr lang="en-US" sz="900" kern="100" dirty="0">
                          <a:effectLst/>
                        </a:rPr>
                        <a:t>(</a:t>
                      </a:r>
                      <a:r>
                        <a:rPr lang="zh-CN" sz="900" kern="100" dirty="0">
                          <a:effectLst/>
                        </a:rPr>
                        <a:t>非北大标准，</a:t>
                      </a:r>
                      <a:r>
                        <a:rPr lang="en-US" sz="900" kern="100" dirty="0">
                          <a:effectLst/>
                        </a:rPr>
                        <a:t>CSW</a:t>
                      </a:r>
                      <a:r>
                        <a:rPr lang="zh-CN" sz="900" kern="100" dirty="0">
                          <a:effectLst/>
                        </a:rPr>
                        <a:t>分词中定义</a:t>
                      </a:r>
                      <a:r>
                        <a:rPr lang="en-US" sz="900" kern="100" dirty="0">
                          <a:effectLst/>
                        </a:rPr>
                        <a:t>)</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495" marR="68495" marT="0" marB="0"/>
                </a:tc>
                <a:extLst>
                  <a:ext uri="{0D108BD9-81ED-4DB2-BD59-A6C34878D82A}">
                    <a16:rowId xmlns:a16="http://schemas.microsoft.com/office/drawing/2014/main" val="2937931231"/>
                  </a:ext>
                </a:extLst>
              </a:tr>
            </a:tbl>
          </a:graphicData>
        </a:graphic>
      </p:graphicFrame>
    </p:spTree>
    <p:extLst>
      <p:ext uri="{BB962C8B-B14F-4D97-AF65-F5344CB8AC3E}">
        <p14:creationId xmlns:p14="http://schemas.microsoft.com/office/powerpoint/2010/main" val="2152156846"/>
      </p:ext>
    </p:extLst>
  </p:cSld>
  <p:clrMapOvr>
    <a:masterClrMapping/>
  </p:clrMapOvr>
  <p:transition>
    <p:blinds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85F60B-8A80-45B6-8A52-14947AC5F939}"/>
              </a:ext>
            </a:extLst>
          </p:cNvPr>
          <p:cNvSpPr>
            <a:spLocks noGrp="1"/>
          </p:cNvSpPr>
          <p:nvPr>
            <p:ph type="body" sz="quarter" idx="14"/>
          </p:nvPr>
        </p:nvSpPr>
        <p:spPr/>
        <p:txBody>
          <a:bodyPr/>
          <a:lstStyle/>
          <a:p>
            <a:endParaRPr lang="zh-CN" altLang="en-US"/>
          </a:p>
        </p:txBody>
      </p:sp>
      <p:sp>
        <p:nvSpPr>
          <p:cNvPr id="4" name="文本框 3">
            <a:extLst>
              <a:ext uri="{FF2B5EF4-FFF2-40B4-BE49-F238E27FC236}">
                <a16:creationId xmlns:a16="http://schemas.microsoft.com/office/drawing/2014/main" id="{AAA7CCF2-2DDD-4ABB-A613-E56F4FB0B421}"/>
              </a:ext>
            </a:extLst>
          </p:cNvPr>
          <p:cNvSpPr txBox="1"/>
          <p:nvPr/>
        </p:nvSpPr>
        <p:spPr>
          <a:xfrm>
            <a:off x="263352" y="528355"/>
            <a:ext cx="6117578"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4.5.3.</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自然语言处理的应用</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F70706B6-AB1F-4E02-9ECB-686544ADE1D2}"/>
              </a:ext>
            </a:extLst>
          </p:cNvPr>
          <p:cNvSpPr txBox="1"/>
          <p:nvPr/>
        </p:nvSpPr>
        <p:spPr>
          <a:xfrm>
            <a:off x="447836" y="936688"/>
            <a:ext cx="1788939" cy="369332"/>
          </a:xfrm>
          <a:prstGeom prst="rect">
            <a:avLst/>
          </a:prstGeom>
          <a:noFill/>
        </p:spPr>
        <p:txBody>
          <a:bodyPr wrap="square">
            <a:spAutoFit/>
          </a:bodyPr>
          <a:lstStyle/>
          <a:p>
            <a:r>
              <a:rPr lang="zh-CN"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1</a:t>
            </a:r>
            <a:r>
              <a:rPr lang="zh-CN" altLang="zh-CN" sz="1800" b="1"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b="1" dirty="0" err="1">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Lexio</a:t>
            </a:r>
            <a:endParaRPr lang="zh-CN" altLang="en-US" b="1" dirty="0">
              <a:solidFill>
                <a:schemeClr val="tx2"/>
              </a:solidFill>
            </a:endParaRPr>
          </a:p>
        </p:txBody>
      </p:sp>
      <p:pic>
        <p:nvPicPr>
          <p:cNvPr id="7" name="图片 6">
            <a:extLst>
              <a:ext uri="{FF2B5EF4-FFF2-40B4-BE49-F238E27FC236}">
                <a16:creationId xmlns:a16="http://schemas.microsoft.com/office/drawing/2014/main" id="{4A1A0F77-FDBA-4613-9A79-FDED21F1ECC9}"/>
              </a:ext>
            </a:extLst>
          </p:cNvPr>
          <p:cNvPicPr>
            <a:picLocks noChangeAspect="1"/>
          </p:cNvPicPr>
          <p:nvPr/>
        </p:nvPicPr>
        <p:blipFill>
          <a:blip r:embed="rId2"/>
          <a:stretch>
            <a:fillRect/>
          </a:stretch>
        </p:blipFill>
        <p:spPr>
          <a:xfrm>
            <a:off x="2999656" y="1078425"/>
            <a:ext cx="6611555" cy="4513511"/>
          </a:xfrm>
          <a:prstGeom prst="rect">
            <a:avLst/>
          </a:prstGeom>
        </p:spPr>
      </p:pic>
      <p:sp>
        <p:nvSpPr>
          <p:cNvPr id="9" name="文本框 8">
            <a:extLst>
              <a:ext uri="{FF2B5EF4-FFF2-40B4-BE49-F238E27FC236}">
                <a16:creationId xmlns:a16="http://schemas.microsoft.com/office/drawing/2014/main" id="{A760E07B-4C0A-4515-829C-44ADECE83FC2}"/>
              </a:ext>
            </a:extLst>
          </p:cNvPr>
          <p:cNvSpPr txBox="1"/>
          <p:nvPr/>
        </p:nvSpPr>
        <p:spPr>
          <a:xfrm>
            <a:off x="3215680" y="5760940"/>
            <a:ext cx="6122194" cy="609398"/>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4-61  </a:t>
            </a:r>
            <a:r>
              <a:rPr lang="en-US" altLang="zh-CN" sz="1600" kern="100" dirty="0" err="1">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Lexio</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的故事叙述功能</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algn="ctr"/>
            <a:r>
              <a:rPr lang="en-US"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图片来源：</a:t>
            </a:r>
            <a:r>
              <a:rPr lang="en-US"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Narrative Science</a:t>
            </a:r>
            <a:r>
              <a:rPr lang="zh-CN"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官网</a:t>
            </a:r>
            <a:r>
              <a:rPr lang="en-US" altLang="zh-CN" sz="16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a:t>
            </a:r>
            <a:endParaRPr lang="zh-CN" altLang="en-US" sz="1600" dirty="0">
              <a:solidFill>
                <a:schemeClr val="accent1">
                  <a:lumMod val="75000"/>
                </a:schemeClr>
              </a:solidFill>
            </a:endParaRPr>
          </a:p>
        </p:txBody>
      </p:sp>
    </p:spTree>
    <p:extLst>
      <p:ext uri="{BB962C8B-B14F-4D97-AF65-F5344CB8AC3E}">
        <p14:creationId xmlns:p14="http://schemas.microsoft.com/office/powerpoint/2010/main" val="4113027443"/>
      </p:ext>
    </p:extLst>
  </p:cSld>
  <p:clrMapOvr>
    <a:masterClrMapping/>
  </p:clrMapOvr>
  <p:transition>
    <p:blinds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7C45C3-7D52-4D4F-B04A-D467B1188E08}"/>
              </a:ext>
            </a:extLst>
          </p:cNvPr>
          <p:cNvSpPr>
            <a:spLocks noGrp="1"/>
          </p:cNvSpPr>
          <p:nvPr>
            <p:ph type="body" sz="quarter" idx="14"/>
          </p:nvPr>
        </p:nvSpPr>
        <p:spPr/>
        <p:txBody>
          <a:bodyPr/>
          <a:lstStyle/>
          <a:p>
            <a:endParaRPr lang="zh-CN" altLang="en-US"/>
          </a:p>
        </p:txBody>
      </p:sp>
      <p:sp>
        <p:nvSpPr>
          <p:cNvPr id="4" name="文本框 3">
            <a:extLst>
              <a:ext uri="{FF2B5EF4-FFF2-40B4-BE49-F238E27FC236}">
                <a16:creationId xmlns:a16="http://schemas.microsoft.com/office/drawing/2014/main" id="{CCB44B4C-08B9-49EE-AAA2-80328FB64BB6}"/>
              </a:ext>
            </a:extLst>
          </p:cNvPr>
          <p:cNvSpPr txBox="1"/>
          <p:nvPr/>
        </p:nvSpPr>
        <p:spPr>
          <a:xfrm>
            <a:off x="191344" y="476672"/>
            <a:ext cx="237626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2</a:t>
            </a: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Quill</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BC776E1B-D9DE-4616-B246-D684252D6C81}"/>
              </a:ext>
            </a:extLst>
          </p:cNvPr>
          <p:cNvSpPr txBox="1"/>
          <p:nvPr/>
        </p:nvSpPr>
        <p:spPr>
          <a:xfrm>
            <a:off x="551384" y="1700808"/>
            <a:ext cx="3384376" cy="2308324"/>
          </a:xfrm>
          <a:prstGeom prst="rect">
            <a:avLst/>
          </a:prstGeom>
          <a:noFill/>
        </p:spPr>
        <p:txBody>
          <a:bodyPr wrap="square">
            <a:spAutoFit/>
          </a:bodyPr>
          <a:lstStyle/>
          <a:p>
            <a:pPr indent="133350"/>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目前，</a:t>
            </a:r>
            <a:r>
              <a:rPr lang="en-US" altLang="zh-CN"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Tableau</a:t>
            </a:r>
            <a:r>
              <a:rPr lang="zh-CN" altLang="zh-CN"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的自然语言处理能力主要体现在两个方面：</a:t>
            </a:r>
            <a:endParaRPr lang="en-US" altLang="zh-CN"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endParaRPr>
          </a:p>
          <a:p>
            <a:pPr indent="133350"/>
            <a:r>
              <a:rPr lang="en-US" altLang="zh-CN" kern="100" dirty="0">
                <a:solidFill>
                  <a:schemeClr val="tx2"/>
                </a:solidFill>
                <a:latin typeface="等线" panose="02010600030101010101" pitchFamily="2" charset="-122"/>
                <a:cs typeface="Times New Roman" panose="02020603050405020304" pitchFamily="18" charset="0"/>
              </a:rPr>
              <a:t>     </a:t>
            </a:r>
            <a:r>
              <a:rPr lang="zh-CN" altLang="zh-CN"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一是以</a:t>
            </a:r>
            <a:r>
              <a:rPr lang="zh-CN" altLang="zh-CN"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“数据问答</a:t>
            </a:r>
            <a:r>
              <a:rPr lang="en-US" altLang="zh-CN"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 (Ask Data and Explain Data</a:t>
            </a:r>
            <a:r>
              <a:rPr lang="zh-CN" altLang="zh-CN"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）”为代表的</a:t>
            </a:r>
            <a:r>
              <a:rPr lang="en-US" altLang="zh-CN"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Tableau</a:t>
            </a:r>
            <a:r>
              <a:rPr lang="zh-CN" altLang="zh-CN"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自己提供的自然语言处理功能；</a:t>
            </a:r>
            <a:endParaRPr lang="en-US" altLang="zh-CN"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endParaRPr>
          </a:p>
          <a:p>
            <a:pPr indent="133350"/>
            <a:r>
              <a:rPr lang="en-US" altLang="zh-CN" kern="100" dirty="0">
                <a:solidFill>
                  <a:schemeClr val="tx2"/>
                </a:solidFill>
                <a:latin typeface="等线" panose="02010600030101010101" pitchFamily="2" charset="-122"/>
                <a:cs typeface="Times New Roman" panose="02020603050405020304" pitchFamily="18" charset="0"/>
              </a:rPr>
              <a:t>     </a:t>
            </a:r>
            <a:r>
              <a:rPr lang="zh-CN" altLang="zh-CN"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另一个</a:t>
            </a:r>
            <a:r>
              <a:rPr lang="en-US" altLang="zh-CN"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rPr>
              <a:t>Narrative Science Quill</a:t>
            </a:r>
            <a:r>
              <a:rPr lang="zh-CN" altLang="zh-CN"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为代表的是第三方扩展工具。</a:t>
            </a:r>
            <a:endParaRPr lang="zh-CN" altLang="zh-CN"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AA0A0B06-26D9-465B-AC56-A8DB25EB35D4}"/>
              </a:ext>
            </a:extLst>
          </p:cNvPr>
          <p:cNvPicPr>
            <a:picLocks noChangeAspect="1"/>
          </p:cNvPicPr>
          <p:nvPr/>
        </p:nvPicPr>
        <p:blipFill>
          <a:blip r:embed="rId2"/>
          <a:stretch>
            <a:fillRect/>
          </a:stretch>
        </p:blipFill>
        <p:spPr>
          <a:xfrm>
            <a:off x="4439816" y="635144"/>
            <a:ext cx="6094680" cy="4623873"/>
          </a:xfrm>
          <a:prstGeom prst="rect">
            <a:avLst/>
          </a:prstGeom>
        </p:spPr>
      </p:pic>
      <p:sp>
        <p:nvSpPr>
          <p:cNvPr id="9" name="文本框 8">
            <a:extLst>
              <a:ext uri="{FF2B5EF4-FFF2-40B4-BE49-F238E27FC236}">
                <a16:creationId xmlns:a16="http://schemas.microsoft.com/office/drawing/2014/main" id="{0C28FDD4-E9D5-492C-8D9F-6C442E466CDC}"/>
              </a:ext>
            </a:extLst>
          </p:cNvPr>
          <p:cNvSpPr txBox="1"/>
          <p:nvPr/>
        </p:nvSpPr>
        <p:spPr>
          <a:xfrm>
            <a:off x="3935760" y="5517232"/>
            <a:ext cx="6984776" cy="6340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smtClean="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4-62 </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Tableau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数据故事中的基于</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Narrative Science Quill</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的自然语言语句</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（图片来源：</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Tableau</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官网）</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48464975"/>
      </p:ext>
    </p:extLst>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1158D4F-59B5-401C-9E94-3B5538664DBA}"/>
              </a:ext>
            </a:extLst>
          </p:cNvPr>
          <p:cNvSpPr txBox="1"/>
          <p:nvPr/>
        </p:nvSpPr>
        <p:spPr>
          <a:xfrm>
            <a:off x="479376" y="836712"/>
            <a:ext cx="6111814" cy="381066"/>
          </a:xfrm>
          <a:prstGeom prst="rect">
            <a:avLst/>
          </a:prstGeom>
          <a:noFill/>
        </p:spPr>
        <p:txBody>
          <a:bodyPr wrap="square">
            <a:spAutoFit/>
          </a:bodyPr>
          <a:lstStyle/>
          <a:p>
            <a:pPr>
              <a:lnSpc>
                <a:spcPct val="110000"/>
              </a:lnSpc>
            </a:pPr>
            <a:r>
              <a:rPr lang="en-US"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rPr>
              <a:t>4.1.1.</a:t>
            </a:r>
            <a:r>
              <a:rPr lang="zh-CN" altLang="zh-CN" sz="1800" b="1" kern="100" dirty="0">
                <a:solidFill>
                  <a:srgbClr val="00B0F0"/>
                </a:solidFill>
                <a:effectLst/>
                <a:latin typeface="等线 Light" panose="02010600030101010101" pitchFamily="2" charset="-122"/>
                <a:ea typeface="华文中宋" panose="02010600040101010101" pitchFamily="2" charset="-122"/>
                <a:cs typeface="Times New Roman" panose="02020603050405020304" pitchFamily="18" charset="0"/>
              </a:rPr>
              <a:t>与数据故事化的联系</a:t>
            </a:r>
            <a:endParaRPr lang="zh-CN" altLang="zh-CN" sz="1800" b="1" kern="100" dirty="0">
              <a:solidFill>
                <a:srgbClr val="00B0F0"/>
              </a:solidFill>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FC5DA142-12F1-4197-85DF-F579E70AC886}"/>
              </a:ext>
            </a:extLst>
          </p:cNvPr>
          <p:cNvSpPr txBox="1"/>
          <p:nvPr/>
        </p:nvSpPr>
        <p:spPr>
          <a:xfrm>
            <a:off x="1537555" y="1916832"/>
            <a:ext cx="9116890" cy="2226828"/>
          </a:xfrm>
          <a:prstGeom prst="rect">
            <a:avLst/>
          </a:prstGeom>
          <a:noFill/>
        </p:spPr>
        <p:txBody>
          <a:bodyPr wrap="square">
            <a:spAutoFit/>
          </a:bodyPr>
          <a:lstStyle/>
          <a:p>
            <a:pPr indent="266700">
              <a:lnSpc>
                <a:spcPct val="200000"/>
              </a:lnSpc>
            </a:pPr>
            <a:r>
              <a:rPr lang="en-US"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数据故事化是将数据转换为故事叙述的过程，属于数据产品开发的一种具体表现形式。</a:t>
            </a:r>
            <a:endParaRPr lang="en-US"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endParaRPr>
          </a:p>
          <a:p>
            <a:pPr indent="266700">
              <a:lnSpc>
                <a:spcPct val="200000"/>
              </a:lnSpc>
            </a:pPr>
            <a:r>
              <a:rPr lang="en-US"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数据科学领域已有研究主要对数据故事化流程中的数据分析与洞察活动提供了理论依据，并为数据故事产品的研发提供了技术条件。</a:t>
            </a:r>
            <a:endParaRPr lang="en-US"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endParaRPr>
          </a:p>
          <a:p>
            <a:pPr indent="266700">
              <a:lnSpc>
                <a:spcPct val="200000"/>
              </a:lnSpc>
            </a:pPr>
            <a:r>
              <a:rPr lang="en-US" altLang="zh-CN" kern="100" dirty="0">
                <a:solidFill>
                  <a:schemeClr val="accent1">
                    <a:lumMod val="75000"/>
                  </a:schemeClr>
                </a:solidFill>
                <a:latin typeface="等线" panose="02010600030101010101" pitchFamily="2" charset="-122"/>
                <a:cs typeface="Times New Roman" panose="02020603050405020304" pitchFamily="18" charset="0"/>
              </a:rPr>
              <a:t>    </a:t>
            </a: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从学科所属关系看，数据故事化是数据科学的一个组成部分。</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46714392"/>
      </p:ext>
    </p:extLst>
  </p:cSld>
  <p:clrMapOvr>
    <a:masterClrMapping/>
  </p:clrMapOvr>
  <p:transition>
    <p:blinds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pic>
        <p:nvPicPr>
          <p:cNvPr id="14" name="Picture 20" descr="thankyou">
            <a:extLst>
              <a:ext uri="{FF2B5EF4-FFF2-40B4-BE49-F238E27FC236}">
                <a16:creationId xmlns:a16="http://schemas.microsoft.com/office/drawing/2014/main" id="{772C0EA8-B7BA-44F6-9264-746CD44787F8}"/>
              </a:ext>
            </a:extLst>
          </p:cNvPr>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5" name="图片 14">
            <a:extLst>
              <a:ext uri="{FF2B5EF4-FFF2-40B4-BE49-F238E27FC236}">
                <a16:creationId xmlns:a16="http://schemas.microsoft.com/office/drawing/2014/main" id="{0260D4FD-7CDE-4CC7-99D2-D63AACBC9F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a:extLst>
              <a:ext uri="{FF2B5EF4-FFF2-40B4-BE49-F238E27FC236}">
                <a16:creationId xmlns:a16="http://schemas.microsoft.com/office/drawing/2014/main" id="{41523161-23BC-42F6-A937-FC978656EAD3}"/>
              </a:ext>
            </a:extLst>
          </p:cNvPr>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7" name="文本框 16">
            <a:extLst>
              <a:ext uri="{FF2B5EF4-FFF2-40B4-BE49-F238E27FC236}">
                <a16:creationId xmlns:a16="http://schemas.microsoft.com/office/drawing/2014/main" id="{198ABA2A-5D21-400A-8D27-072165B42AAD}"/>
              </a:ext>
            </a:extLst>
          </p:cNvPr>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8" name="文本框 17">
            <a:extLst>
              <a:ext uri="{FF2B5EF4-FFF2-40B4-BE49-F238E27FC236}">
                <a16:creationId xmlns:a16="http://schemas.microsoft.com/office/drawing/2014/main" id="{4A4FFE2B-583A-4DAE-9553-37A1C93449BC}"/>
              </a:ext>
            </a:extLst>
          </p:cNvPr>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19" name="文本框 18">
            <a:extLst>
              <a:ext uri="{FF2B5EF4-FFF2-40B4-BE49-F238E27FC236}">
                <a16:creationId xmlns:a16="http://schemas.microsoft.com/office/drawing/2014/main" id="{42CA064C-EB74-42DE-B908-D82AC2EC74FB}"/>
              </a:ext>
            </a:extLst>
          </p:cNvPr>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0" name="内容占位符 9">
            <a:extLst>
              <a:ext uri="{FF2B5EF4-FFF2-40B4-BE49-F238E27FC236}">
                <a16:creationId xmlns:a16="http://schemas.microsoft.com/office/drawing/2014/main" id="{F5343FD2-C718-4898-9591-E82881CBECF7}"/>
              </a:ext>
            </a:extLst>
          </p:cNvPr>
          <p:cNvGraphicFramePr>
            <a:graphicFrameLocks noGrp="1"/>
          </p:cNvGraphicFramePr>
          <p:nvPr>
            <p:ph idx="4294967295"/>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图片 20">
            <a:extLst>
              <a:ext uri="{FF2B5EF4-FFF2-40B4-BE49-F238E27FC236}">
                <a16:creationId xmlns:a16="http://schemas.microsoft.com/office/drawing/2014/main" id="{F4ECFF00-9FFD-40EA-A875-9B2FFD43BBD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2" name="文本框 21">
            <a:extLst>
              <a:ext uri="{FF2B5EF4-FFF2-40B4-BE49-F238E27FC236}">
                <a16:creationId xmlns:a16="http://schemas.microsoft.com/office/drawing/2014/main" id="{FD93B8D2-ED47-45CB-92B4-BA018587E363}"/>
              </a:ext>
            </a:extLst>
          </p:cNvPr>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
        <p:nvSpPr>
          <p:cNvPr id="2" name="文本框 1">
            <a:extLst>
              <a:ext uri="{FF2B5EF4-FFF2-40B4-BE49-F238E27FC236}">
                <a16:creationId xmlns:a16="http://schemas.microsoft.com/office/drawing/2014/main" id="{6EC1E143-4E46-457F-8862-189E91FFD9EE}"/>
              </a:ext>
            </a:extLst>
          </p:cNvPr>
          <p:cNvSpPr txBox="1"/>
          <p:nvPr/>
        </p:nvSpPr>
        <p:spPr>
          <a:xfrm>
            <a:off x="976918" y="4124484"/>
            <a:ext cx="1944216" cy="181588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lvl="0" rtl="0"/>
            <a:r>
              <a:rPr lang="zh-CN" altLang="en-US" sz="1400" dirty="0"/>
              <a:t>数据故事化</a:t>
            </a:r>
            <a:endParaRPr lang="en-US" altLang="zh-CN" sz="1400" dirty="0"/>
          </a:p>
          <a:p>
            <a:pPr lvl="0" rtl="0"/>
            <a:endParaRPr lang="en-US" altLang="zh-CN" sz="1400" dirty="0"/>
          </a:p>
          <a:p>
            <a:pPr lvl="0" rtl="0"/>
            <a:r>
              <a:rPr lang="zh-CN" altLang="zh-CN" sz="1400" dirty="0"/>
              <a:t>朝乐门</a:t>
            </a:r>
            <a:endParaRPr lang="en-US" altLang="zh-CN" sz="1400" dirty="0"/>
          </a:p>
          <a:p>
            <a:pPr lvl="0" rtl="0"/>
            <a:endParaRPr lang="en-US" altLang="zh-CN" sz="1400" dirty="0"/>
          </a:p>
          <a:p>
            <a:pPr lvl="0" rtl="0"/>
            <a:r>
              <a:rPr lang="zh-CN" altLang="en-US" sz="1400" dirty="0"/>
              <a:t>电子工业出版社</a:t>
            </a:r>
            <a:endParaRPr lang="en-US" altLang="zh-CN" sz="1400" dirty="0"/>
          </a:p>
          <a:p>
            <a:pPr lvl="0" rtl="0"/>
            <a:endParaRPr lang="en-US" altLang="zh-CN" sz="1400" dirty="0"/>
          </a:p>
          <a:p>
            <a:pPr lvl="0" rtl="0"/>
            <a:r>
              <a:rPr lang="en-US" altLang="zh-CN" sz="1400" dirty="0"/>
              <a:t>2022</a:t>
            </a:r>
            <a:endParaRPr lang="zh-CN" altLang="zh-CN" sz="1400" dirty="0"/>
          </a:p>
          <a:p>
            <a:endParaRPr lang="zh-CN" altLang="en-US" sz="1400" dirty="0"/>
          </a:p>
        </p:txBody>
      </p:sp>
    </p:spTree>
    <p:extLst>
      <p:ext uri="{BB962C8B-B14F-4D97-AF65-F5344CB8AC3E}">
        <p14:creationId xmlns:p14="http://schemas.microsoft.com/office/powerpoint/2010/main" val="659834923"/>
      </p:ext>
    </p:extLst>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2B8E63E-09CB-49B7-9C3F-49A79E3DADE4}"/>
              </a:ext>
            </a:extLst>
          </p:cNvPr>
          <p:cNvSpPr txBox="1"/>
          <p:nvPr/>
        </p:nvSpPr>
        <p:spPr>
          <a:xfrm>
            <a:off x="407368" y="620688"/>
            <a:ext cx="6111814" cy="369332"/>
          </a:xfrm>
          <a:prstGeom prst="rect">
            <a:avLst/>
          </a:prstGeom>
          <a:noFill/>
        </p:spPr>
        <p:txBody>
          <a:bodyPr wrap="square">
            <a:spAutoFit/>
          </a:bodyPr>
          <a:lstStyle/>
          <a:p>
            <a:r>
              <a:rPr lang="en-US"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4.1.2 </a:t>
            </a:r>
            <a:r>
              <a:rPr lang="zh-CN"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数据科学的理论与方法</a:t>
            </a:r>
            <a:endParaRPr lang="zh-CN" altLang="en-US"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1798B480-212A-408B-B3B2-A6C8F7692AE7}"/>
              </a:ext>
            </a:extLst>
          </p:cNvPr>
          <p:cNvSpPr txBox="1"/>
          <p:nvPr/>
        </p:nvSpPr>
        <p:spPr>
          <a:xfrm>
            <a:off x="551384" y="1124744"/>
            <a:ext cx="6111814" cy="460960"/>
          </a:xfrm>
          <a:prstGeom prst="rect">
            <a:avLst/>
          </a:prstGeom>
          <a:noFill/>
        </p:spPr>
        <p:txBody>
          <a:bodyPr wrap="square">
            <a:spAutoFit/>
          </a:bodyPr>
          <a:lstStyle/>
          <a:p>
            <a:pPr>
              <a:lnSpc>
                <a:spcPct val="150000"/>
              </a:lnSpc>
              <a:spcBef>
                <a:spcPts val="600"/>
              </a:spcBef>
              <a:spcAft>
                <a:spcPts val="600"/>
              </a:spcAft>
            </a:pPr>
            <a:r>
              <a:rPr lang="zh-CN" altLang="zh-CN" sz="1800" b="1" kern="100" dirty="0">
                <a:solidFill>
                  <a:schemeClr val="tx2"/>
                </a:solidFill>
                <a:effectLst/>
                <a:latin typeface="等线" panose="02010600030101010101" pitchFamily="2" charset="-122"/>
                <a:ea typeface="仿宋" panose="02010609060101010101" pitchFamily="49" charset="-122"/>
              </a:rPr>
              <a:t>（</a:t>
            </a:r>
            <a:r>
              <a:rPr lang="en-US" altLang="zh-CN" sz="1800" b="1" kern="100" dirty="0">
                <a:solidFill>
                  <a:schemeClr val="tx2"/>
                </a:solidFill>
                <a:effectLst/>
                <a:latin typeface="等线" panose="02010600030101010101" pitchFamily="2" charset="-122"/>
                <a:ea typeface="等线" panose="02010600030101010101" pitchFamily="2" charset="-122"/>
              </a:rPr>
              <a:t>1</a:t>
            </a:r>
            <a:r>
              <a:rPr lang="zh-CN" altLang="zh-CN" sz="1800" b="1" kern="100" dirty="0">
                <a:solidFill>
                  <a:schemeClr val="tx2"/>
                </a:solidFill>
                <a:effectLst/>
                <a:latin typeface="等线" panose="02010600030101010101" pitchFamily="2" charset="-122"/>
                <a:ea typeface="仿宋" panose="02010609060101010101" pitchFamily="49" charset="-122"/>
              </a:rPr>
              <a:t>）数据科学的研究目的</a:t>
            </a:r>
            <a:endParaRPr lang="zh-CN" altLang="zh-CN" sz="1800" b="1" kern="100" dirty="0">
              <a:solidFill>
                <a:schemeClr val="tx2"/>
              </a:solidFill>
              <a:effectLst/>
              <a:latin typeface="等线" panose="02010600030101010101" pitchFamily="2" charset="-122"/>
              <a:ea typeface="等线" panose="02010600030101010101" pitchFamily="2" charset="-122"/>
            </a:endParaRPr>
          </a:p>
        </p:txBody>
      </p:sp>
      <p:sp>
        <p:nvSpPr>
          <p:cNvPr id="7" name="文本框 6">
            <a:extLst>
              <a:ext uri="{FF2B5EF4-FFF2-40B4-BE49-F238E27FC236}">
                <a16:creationId xmlns:a16="http://schemas.microsoft.com/office/drawing/2014/main" id="{7BFFDE5A-9C7C-4C87-995E-4E848335B0DE}"/>
              </a:ext>
            </a:extLst>
          </p:cNvPr>
          <p:cNvSpPr txBox="1"/>
          <p:nvPr/>
        </p:nvSpPr>
        <p:spPr>
          <a:xfrm>
            <a:off x="1199456" y="1585704"/>
            <a:ext cx="9505056" cy="1291957"/>
          </a:xfrm>
          <a:prstGeom prst="rect">
            <a:avLst/>
          </a:prstGeom>
          <a:noFill/>
        </p:spPr>
        <p:txBody>
          <a:bodyPr wrap="square">
            <a:spAutoFit/>
          </a:bodyPr>
          <a:lstStyle/>
          <a:p>
            <a:pPr indent="266700">
              <a:lnSpc>
                <a:spcPct val="150000"/>
              </a:lnSpc>
            </a:pPr>
            <a:r>
              <a:rPr lang="en-US"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从研究目的看，数据科学的根本研究目标是实现数据、物质和能量之间的转化，即如何通过“数据的利用”降低“物质</a:t>
            </a: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能量的消耗”或（和）提升“物质</a:t>
            </a:r>
            <a:r>
              <a:rPr lang="en-US"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solidFill>
                  <a:schemeClr val="tx2"/>
                </a:solidFill>
                <a:effectLst/>
                <a:latin typeface="等线" panose="02010600030101010101" pitchFamily="2" charset="-122"/>
                <a:ea typeface="宋体" panose="02010600030101010101" pitchFamily="2" charset="-122"/>
                <a:cs typeface="Times New Roman" panose="02020603050405020304" pitchFamily="18" charset="0"/>
              </a:rPr>
              <a:t>能量的利用效果和效率”。具体而言，有以下几个方面：</a:t>
            </a:r>
            <a:endParaRPr lang="zh-CN" altLang="zh-CN" sz="1800" kern="100" dirty="0">
              <a:solidFill>
                <a:schemeClr val="tx2"/>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6509CC49-7C9C-4F90-926B-9662E1CCE23B}"/>
              </a:ext>
            </a:extLst>
          </p:cNvPr>
          <p:cNvSpPr txBox="1"/>
          <p:nvPr/>
        </p:nvSpPr>
        <p:spPr>
          <a:xfrm>
            <a:off x="1919536" y="2877661"/>
            <a:ext cx="6111814" cy="3369449"/>
          </a:xfrm>
          <a:prstGeom prst="rect">
            <a:avLst/>
          </a:prstGeom>
          <a:noFill/>
        </p:spPr>
        <p:txBody>
          <a:bodyPr wrap="square">
            <a:spAutoFit/>
          </a:bodyPr>
          <a:lstStyle/>
          <a:p>
            <a:pPr marL="342900" marR="133350" lvl="0" indent="-342900">
              <a:lnSpc>
                <a:spcPct val="150000"/>
              </a:lnSpc>
              <a:buFont typeface="Wingdings" panose="05000000000000000000" pitchFamily="2" charset="2"/>
              <a:buChar char=""/>
              <a:tabLst>
                <a:tab pos="5267960" algn="r"/>
              </a:tabLst>
            </a:pP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大数据及其运动规律的揭示；</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nSpc>
                <a:spcPct val="150000"/>
              </a:lnSpc>
              <a:buFont typeface="Wingdings" panose="05000000000000000000" pitchFamily="2" charset="2"/>
              <a:buChar char=""/>
              <a:tabLst>
                <a:tab pos="5267960" algn="r"/>
              </a:tabLst>
            </a:pP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从数据到智慧的转化；</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nSpc>
                <a:spcPct val="150000"/>
              </a:lnSpc>
              <a:buFont typeface="Wingdings" panose="05000000000000000000" pitchFamily="2" charset="2"/>
              <a:buChar char=""/>
              <a:tabLst>
                <a:tab pos="5267960" algn="r"/>
              </a:tabLst>
            </a:pP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数据的分析与洞察：</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nSpc>
                <a:spcPct val="150000"/>
              </a:lnSpc>
              <a:buFont typeface="Wingdings" panose="05000000000000000000" pitchFamily="2" charset="2"/>
              <a:buChar char=""/>
              <a:tabLst>
                <a:tab pos="5267960" algn="r"/>
              </a:tabLst>
            </a:pP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数据的业务化；</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nSpc>
                <a:spcPct val="150000"/>
              </a:lnSpc>
              <a:buFont typeface="Wingdings" panose="05000000000000000000" pitchFamily="2" charset="2"/>
              <a:buChar char=""/>
              <a:tabLst>
                <a:tab pos="5267960" algn="r"/>
              </a:tabLst>
            </a:pP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数据驱动型决策支持及辅助决策；</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nSpc>
                <a:spcPct val="150000"/>
              </a:lnSpc>
              <a:buFont typeface="Wingdings" panose="05000000000000000000" pitchFamily="2" charset="2"/>
              <a:buChar char=""/>
              <a:tabLst>
                <a:tab pos="5267960" algn="r"/>
              </a:tabLst>
            </a:pP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数据的管理与治理；</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nSpc>
                <a:spcPct val="150000"/>
              </a:lnSpc>
              <a:buFont typeface="Wingdings" panose="05000000000000000000" pitchFamily="2" charset="2"/>
              <a:buChar char=""/>
              <a:tabLst>
                <a:tab pos="5267960" algn="r"/>
              </a:tabLst>
            </a:pP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数据产品的开发；</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342900" marR="133350" lvl="0" indent="-342900">
              <a:lnSpc>
                <a:spcPct val="150000"/>
              </a:lnSpc>
              <a:buFont typeface="Wingdings" panose="05000000000000000000" pitchFamily="2" charset="2"/>
              <a:buChar char=""/>
              <a:tabLst>
                <a:tab pos="5267960" algn="r"/>
              </a:tabLst>
            </a:pPr>
            <a:r>
              <a:rPr lang="zh-CN" altLang="zh-CN" sz="18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数据生态系统的建设。</a:t>
            </a:r>
            <a:endParaRPr lang="zh-CN" altLang="zh-CN" sz="18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38935760"/>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48C6E4-182D-4483-A5F7-39428B3FF0B5}"/>
              </a:ext>
            </a:extLst>
          </p:cNvPr>
          <p:cNvSpPr txBox="1"/>
          <p:nvPr/>
        </p:nvSpPr>
        <p:spPr>
          <a:xfrm>
            <a:off x="695400" y="1124744"/>
            <a:ext cx="6111814" cy="460960"/>
          </a:xfrm>
          <a:prstGeom prst="rect">
            <a:avLst/>
          </a:prstGeom>
          <a:noFill/>
        </p:spPr>
        <p:txBody>
          <a:bodyPr wrap="square">
            <a:spAutoFit/>
          </a:bodyPr>
          <a:lstStyle/>
          <a:p>
            <a:pPr>
              <a:lnSpc>
                <a:spcPct val="150000"/>
              </a:lnSpc>
              <a:spcBef>
                <a:spcPts val="600"/>
              </a:spcBef>
              <a:spcAft>
                <a:spcPts val="600"/>
              </a:spcAft>
            </a:pPr>
            <a:r>
              <a:rPr lang="zh-CN" altLang="zh-CN" b="1" kern="100" dirty="0">
                <a:solidFill>
                  <a:schemeClr val="tx2"/>
                </a:solidFill>
                <a:latin typeface="等线" panose="02010600030101010101" pitchFamily="2" charset="-122"/>
                <a:ea typeface="仿宋" panose="02010609060101010101" pitchFamily="49" charset="-122"/>
              </a:rPr>
              <a:t>（</a:t>
            </a:r>
            <a:r>
              <a:rPr lang="en-US" altLang="zh-CN" b="1" kern="100" dirty="0">
                <a:solidFill>
                  <a:schemeClr val="tx2"/>
                </a:solidFill>
                <a:latin typeface="等线" panose="02010600030101010101" pitchFamily="2" charset="-122"/>
                <a:ea typeface="仿宋" panose="02010609060101010101" pitchFamily="49" charset="-122"/>
              </a:rPr>
              <a:t>2</a:t>
            </a:r>
            <a:r>
              <a:rPr lang="zh-CN" altLang="zh-CN" b="1" kern="100" dirty="0">
                <a:solidFill>
                  <a:schemeClr val="tx2"/>
                </a:solidFill>
                <a:latin typeface="等线" panose="02010600030101010101" pitchFamily="2" charset="-122"/>
                <a:ea typeface="仿宋" panose="02010609060101010101" pitchFamily="49" charset="-122"/>
              </a:rPr>
              <a:t>）数据科学的研究视角</a:t>
            </a:r>
          </a:p>
        </p:txBody>
      </p:sp>
      <p:sp>
        <p:nvSpPr>
          <p:cNvPr id="4" name="文本框 3">
            <a:extLst>
              <a:ext uri="{FF2B5EF4-FFF2-40B4-BE49-F238E27FC236}">
                <a16:creationId xmlns:a16="http://schemas.microsoft.com/office/drawing/2014/main" id="{B835D96E-8CC2-4CF1-B24C-11922D248234}"/>
              </a:ext>
            </a:extLst>
          </p:cNvPr>
          <p:cNvSpPr txBox="1"/>
          <p:nvPr/>
        </p:nvSpPr>
        <p:spPr>
          <a:xfrm>
            <a:off x="407368" y="620688"/>
            <a:ext cx="6111814" cy="369332"/>
          </a:xfrm>
          <a:prstGeom prst="rect">
            <a:avLst/>
          </a:prstGeom>
          <a:noFill/>
        </p:spPr>
        <p:txBody>
          <a:bodyPr wrap="square">
            <a:spAutoFit/>
          </a:bodyPr>
          <a:lstStyle/>
          <a:p>
            <a:r>
              <a:rPr lang="en-US"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4.1.2 </a:t>
            </a:r>
            <a:r>
              <a:rPr lang="zh-CN"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数据科学的理论与方法</a:t>
            </a:r>
            <a:endParaRPr lang="zh-CN" altLang="en-US"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F9D2FB39-5062-47F8-9BB3-7C585F31A28C}"/>
              </a:ext>
            </a:extLst>
          </p:cNvPr>
          <p:cNvPicPr>
            <a:picLocks noChangeAspect="1"/>
          </p:cNvPicPr>
          <p:nvPr/>
        </p:nvPicPr>
        <p:blipFill>
          <a:blip r:embed="rId2"/>
          <a:stretch>
            <a:fillRect/>
          </a:stretch>
        </p:blipFill>
        <p:spPr>
          <a:xfrm>
            <a:off x="3463275" y="1916832"/>
            <a:ext cx="5814694" cy="3144427"/>
          </a:xfrm>
          <a:prstGeom prst="rect">
            <a:avLst/>
          </a:prstGeom>
        </p:spPr>
      </p:pic>
      <p:sp>
        <p:nvSpPr>
          <p:cNvPr id="7" name="文本框 6">
            <a:extLst>
              <a:ext uri="{FF2B5EF4-FFF2-40B4-BE49-F238E27FC236}">
                <a16:creationId xmlns:a16="http://schemas.microsoft.com/office/drawing/2014/main" id="{3ABD4367-8E24-4548-B215-06B3895DEAD7}"/>
              </a:ext>
            </a:extLst>
          </p:cNvPr>
          <p:cNvSpPr txBox="1"/>
          <p:nvPr/>
        </p:nvSpPr>
        <p:spPr>
          <a:xfrm>
            <a:off x="3314715" y="5445224"/>
            <a:ext cx="6111814" cy="346120"/>
          </a:xfrm>
          <a:prstGeom prst="rect">
            <a:avLst/>
          </a:prstGeom>
          <a:noFill/>
        </p:spPr>
        <p:txBody>
          <a:bodyPr wrap="square">
            <a:spAutoFit/>
          </a:bodyPr>
          <a:lstStyle/>
          <a:p>
            <a:pPr indent="-37465"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4-3</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数据科学的新研究视角</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61593492"/>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68F2E69-E3C2-47FD-A2F1-A5F42BA15603}"/>
              </a:ext>
            </a:extLst>
          </p:cNvPr>
          <p:cNvSpPr txBox="1"/>
          <p:nvPr/>
        </p:nvSpPr>
        <p:spPr>
          <a:xfrm>
            <a:off x="407368" y="620688"/>
            <a:ext cx="6111814" cy="369332"/>
          </a:xfrm>
          <a:prstGeom prst="rect">
            <a:avLst/>
          </a:prstGeom>
          <a:noFill/>
        </p:spPr>
        <p:txBody>
          <a:bodyPr wrap="square">
            <a:spAutoFit/>
          </a:bodyPr>
          <a:lstStyle/>
          <a:p>
            <a:r>
              <a:rPr lang="en-US"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4.1.2 </a:t>
            </a:r>
            <a:r>
              <a:rPr lang="zh-CN" altLang="zh-CN"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rPr>
              <a:t>数据科学的理论与方法</a:t>
            </a:r>
            <a:endParaRPr lang="zh-CN" altLang="en-US" b="1" kern="100" dirty="0">
              <a:solidFill>
                <a:srgbClr val="00B0F0"/>
              </a:solidFill>
              <a:latin typeface="等线 Light" panose="02010600030101010101" pitchFamily="2" charset="-122"/>
              <a:ea typeface="华文中宋" panose="0201060004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AB85E663-15BA-4271-88DB-1B73AE83E3A2}"/>
              </a:ext>
            </a:extLst>
          </p:cNvPr>
          <p:cNvSpPr txBox="1"/>
          <p:nvPr/>
        </p:nvSpPr>
        <p:spPr>
          <a:xfrm>
            <a:off x="551384" y="1124744"/>
            <a:ext cx="6111814" cy="460960"/>
          </a:xfrm>
          <a:prstGeom prst="rect">
            <a:avLst/>
          </a:prstGeom>
          <a:noFill/>
        </p:spPr>
        <p:txBody>
          <a:bodyPr wrap="square">
            <a:spAutoFit/>
          </a:bodyPr>
          <a:lstStyle/>
          <a:p>
            <a:pPr>
              <a:lnSpc>
                <a:spcPct val="150000"/>
              </a:lnSpc>
              <a:spcBef>
                <a:spcPts val="600"/>
              </a:spcBef>
              <a:spcAft>
                <a:spcPts val="600"/>
              </a:spcAft>
            </a:pPr>
            <a:r>
              <a:rPr lang="zh-CN" altLang="zh-CN" b="1" kern="100" dirty="0">
                <a:solidFill>
                  <a:schemeClr val="tx2"/>
                </a:solidFill>
                <a:latin typeface="等线" panose="02010600030101010101" pitchFamily="2" charset="-122"/>
                <a:ea typeface="仿宋" panose="02010609060101010101" pitchFamily="49" charset="-122"/>
              </a:rPr>
              <a:t>（</a:t>
            </a:r>
            <a:r>
              <a:rPr lang="en-US" altLang="zh-CN" b="1" kern="100" dirty="0">
                <a:solidFill>
                  <a:schemeClr val="tx2"/>
                </a:solidFill>
                <a:latin typeface="等线" panose="02010600030101010101" pitchFamily="2" charset="-122"/>
                <a:ea typeface="仿宋" panose="02010609060101010101" pitchFamily="49" charset="-122"/>
              </a:rPr>
              <a:t>3</a:t>
            </a:r>
            <a:r>
              <a:rPr lang="zh-CN" altLang="zh-CN" b="1" kern="100" dirty="0">
                <a:solidFill>
                  <a:schemeClr val="tx2"/>
                </a:solidFill>
                <a:latin typeface="等线" panose="02010600030101010101" pitchFamily="2" charset="-122"/>
                <a:ea typeface="仿宋" panose="02010609060101010101" pitchFamily="49" charset="-122"/>
              </a:rPr>
              <a:t>）数据科学的跨学科性</a:t>
            </a:r>
          </a:p>
        </p:txBody>
      </p:sp>
      <p:pic>
        <p:nvPicPr>
          <p:cNvPr id="7" name="图片 6">
            <a:extLst>
              <a:ext uri="{FF2B5EF4-FFF2-40B4-BE49-F238E27FC236}">
                <a16:creationId xmlns:a16="http://schemas.microsoft.com/office/drawing/2014/main" id="{57325BA2-05AB-4818-A71B-C67A23CAD43E}"/>
              </a:ext>
            </a:extLst>
          </p:cNvPr>
          <p:cNvPicPr>
            <a:picLocks noChangeAspect="1"/>
          </p:cNvPicPr>
          <p:nvPr/>
        </p:nvPicPr>
        <p:blipFill>
          <a:blip r:embed="rId3"/>
          <a:stretch>
            <a:fillRect/>
          </a:stretch>
        </p:blipFill>
        <p:spPr>
          <a:xfrm>
            <a:off x="4624885" y="2431595"/>
            <a:ext cx="6871715" cy="2293547"/>
          </a:xfrm>
          <a:prstGeom prst="rect">
            <a:avLst/>
          </a:prstGeom>
        </p:spPr>
      </p:pic>
      <p:sp>
        <p:nvSpPr>
          <p:cNvPr id="10" name="Rectangle 4">
            <a:extLst>
              <a:ext uri="{FF2B5EF4-FFF2-40B4-BE49-F238E27FC236}">
                <a16:creationId xmlns:a16="http://schemas.microsoft.com/office/drawing/2014/main" id="{4B17C64C-F6EF-47A8-8145-479E85FA22F6}"/>
              </a:ext>
            </a:extLst>
          </p:cNvPr>
          <p:cNvSpPr>
            <a:spLocks noChangeArrowheads="1"/>
          </p:cNvSpPr>
          <p:nvPr/>
        </p:nvSpPr>
        <p:spPr bwMode="auto">
          <a:xfrm>
            <a:off x="4655840" y="9900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001F1AEA-ACA1-4046-B8FB-D93CC2C0FE18}"/>
              </a:ext>
            </a:extLst>
          </p:cNvPr>
          <p:cNvGraphicFramePr>
            <a:graphicFrameLocks noChangeAspect="1"/>
          </p:cNvGraphicFramePr>
          <p:nvPr>
            <p:extLst>
              <p:ext uri="{D42A27DB-BD31-4B8C-83A1-F6EECF244321}">
                <p14:modId xmlns:p14="http://schemas.microsoft.com/office/powerpoint/2010/main" val="539311096"/>
              </p:ext>
            </p:extLst>
          </p:nvPr>
        </p:nvGraphicFramePr>
        <p:xfrm>
          <a:off x="1048241" y="2093585"/>
          <a:ext cx="2559050" cy="2565400"/>
        </p:xfrm>
        <a:graphic>
          <a:graphicData uri="http://schemas.openxmlformats.org/presentationml/2006/ole">
            <mc:AlternateContent xmlns:mc="http://schemas.openxmlformats.org/markup-compatibility/2006">
              <mc:Choice xmlns:v="urn:schemas-microsoft-com:vml" Requires="v">
                <p:oleObj spid="_x0000_s1180" r:id="rId4" imgW="2791056" imgH="2809787" progId="Visio.Drawing.11">
                  <p:embed/>
                </p:oleObj>
              </mc:Choice>
              <mc:Fallback>
                <p:oleObj r:id="rId4" imgW="2791056" imgH="2809787"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241" y="2093585"/>
                        <a:ext cx="2559050" cy="256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文本框 12">
            <a:extLst>
              <a:ext uri="{FF2B5EF4-FFF2-40B4-BE49-F238E27FC236}">
                <a16:creationId xmlns:a16="http://schemas.microsoft.com/office/drawing/2014/main" id="{31514EB9-ADFE-4D9D-9437-AD6BB3DD3D2C}"/>
              </a:ext>
            </a:extLst>
          </p:cNvPr>
          <p:cNvSpPr txBox="1"/>
          <p:nvPr/>
        </p:nvSpPr>
        <p:spPr>
          <a:xfrm>
            <a:off x="29902" y="5049539"/>
            <a:ext cx="4690545" cy="346120"/>
          </a:xfrm>
          <a:prstGeom prst="rect">
            <a:avLst/>
          </a:prstGeom>
          <a:noFill/>
        </p:spPr>
        <p:txBody>
          <a:bodyPr wrap="square">
            <a:spAutoFit/>
          </a:bodyPr>
          <a:lstStyle/>
          <a:p>
            <a:pPr indent="266700" algn="ctr">
              <a:lnSpc>
                <a:spcPct val="110000"/>
              </a:lnSpc>
            </a:pP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图</a:t>
            </a:r>
            <a:r>
              <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rPr>
              <a:t>4-4 </a:t>
            </a:r>
            <a:r>
              <a:rPr lang="zh-CN" altLang="zh-CN" sz="1600" kern="100" dirty="0">
                <a:solidFill>
                  <a:schemeClr val="accent1">
                    <a:lumMod val="75000"/>
                  </a:schemeClr>
                </a:solidFill>
                <a:effectLst/>
                <a:latin typeface="等线" panose="02010600030101010101" pitchFamily="2" charset="-122"/>
                <a:ea typeface="宋体" panose="02010600030101010101" pitchFamily="2" charset="-122"/>
                <a:cs typeface="Times New Roman" panose="02020603050405020304" pitchFamily="18" charset="0"/>
              </a:rPr>
              <a:t>数据科学与其他学科的关系</a:t>
            </a:r>
            <a:endParaRPr lang="zh-CN" altLang="zh-CN" sz="1600" kern="100" dirty="0">
              <a:solidFill>
                <a:schemeClr val="accent1">
                  <a:lumMod val="75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p:cNvSpPr/>
          <p:nvPr/>
        </p:nvSpPr>
        <p:spPr>
          <a:xfrm>
            <a:off x="5827763" y="5093697"/>
            <a:ext cx="4493538" cy="355354"/>
          </a:xfrm>
          <a:prstGeom prst="rect">
            <a:avLst/>
          </a:prstGeom>
        </p:spPr>
        <p:txBody>
          <a:bodyPr wrap="none">
            <a:spAutoFit/>
          </a:bodyPr>
          <a:lstStyle/>
          <a:p>
            <a:pPr indent="266700" algn="ctr">
              <a:lnSpc>
                <a:spcPct val="115000"/>
              </a:lnSpc>
              <a:spcAft>
                <a:spcPts val="0"/>
              </a:spcAft>
            </a:pP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图</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4-5</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数据科学的“三个要素”及“</a:t>
            </a:r>
            <a:r>
              <a:rPr lang="en-US" altLang="zh-CN" sz="1600" kern="100" dirty="0">
                <a:solidFill>
                  <a:schemeClr val="accent1">
                    <a:lumMod val="75000"/>
                  </a:schemeClr>
                </a:solidFill>
                <a:latin typeface="等线" panose="02010600030101010101" pitchFamily="2" charset="-122"/>
                <a:cs typeface="Times New Roman" panose="02020603050405020304" pitchFamily="18" charset="0"/>
              </a:rPr>
              <a:t>3C</a:t>
            </a:r>
            <a:r>
              <a:rPr lang="zh-CN" altLang="zh-CN" sz="1600" kern="100" dirty="0">
                <a:solidFill>
                  <a:schemeClr val="accent1">
                    <a:lumMod val="75000"/>
                  </a:schemeClr>
                </a:solidFill>
                <a:latin typeface="等线" panose="02010600030101010101" pitchFamily="2" charset="-122"/>
                <a:cs typeface="Times New Roman" panose="02020603050405020304" pitchFamily="18" charset="0"/>
              </a:rPr>
              <a:t>精神”</a:t>
            </a:r>
          </a:p>
        </p:txBody>
      </p:sp>
    </p:spTree>
    <p:extLst>
      <p:ext uri="{BB962C8B-B14F-4D97-AF65-F5344CB8AC3E}">
        <p14:creationId xmlns:p14="http://schemas.microsoft.com/office/powerpoint/2010/main" val="2802817181"/>
      </p:ext>
    </p:extLst>
  </p:cSld>
  <p:clrMapOvr>
    <a:masterClrMapping/>
  </p:clrMapOvr>
  <p:transition>
    <p:blinds dir="vert"/>
  </p:transition>
</p:sld>
</file>

<file path=ppt/theme/theme1.xml><?xml version="1.0" encoding="utf-8"?>
<a:theme xmlns:a="http://schemas.openxmlformats.org/drawingml/2006/main" name="4.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663</TotalTime>
  <Words>4909</Words>
  <Application>Microsoft Office PowerPoint</Application>
  <PresentationFormat>宽屏</PresentationFormat>
  <Paragraphs>720</Paragraphs>
  <Slides>60</Slides>
  <Notes>1</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60</vt:i4>
      </vt:variant>
    </vt:vector>
  </HeadingPairs>
  <TitlesOfParts>
    <vt:vector size="77" baseType="lpstr">
      <vt:lpstr>等线</vt:lpstr>
      <vt:lpstr>等线 Light</vt:lpstr>
      <vt:lpstr>仿宋</vt:lpstr>
      <vt:lpstr>华文中宋</vt:lpstr>
      <vt:lpstr>宋体</vt:lpstr>
      <vt:lpstr>微软雅黑</vt:lpstr>
      <vt:lpstr>Arial</vt:lpstr>
      <vt:lpstr>Calibri</vt:lpstr>
      <vt:lpstr>Cambria Math</vt:lpstr>
      <vt:lpstr>Segoe UI</vt:lpstr>
      <vt:lpstr>Times New Roman</vt:lpstr>
      <vt:lpstr>Tw Cen MT</vt:lpstr>
      <vt:lpstr>Wingdings</vt:lpstr>
      <vt:lpstr>Wingdings 2</vt:lpstr>
      <vt:lpstr>4.1</vt:lpstr>
      <vt:lpstr>自定义设计方案</vt:lpstr>
      <vt:lpstr>Visio.Drawing.11</vt:lpstr>
      <vt:lpstr>  第4章 数据故事化的理论基础</vt:lpstr>
      <vt:lpstr>主要内容</vt:lpstr>
      <vt:lpstr>PowerPoint 演示文稿</vt:lpstr>
      <vt:lpstr>PowerPoint 演示文稿</vt:lpstr>
      <vt:lpstr>4.1 数据科学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认知科学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数据可视化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可解释性机器学习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4.5 自然语言处理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XIAOJIWEN</cp:lastModifiedBy>
  <cp:revision>1538</cp:revision>
  <cp:lastPrinted>2017-03-12T00:23:10Z</cp:lastPrinted>
  <dcterms:created xsi:type="dcterms:W3CDTF">2007-03-02T11:26:21Z</dcterms:created>
  <dcterms:modified xsi:type="dcterms:W3CDTF">2022-03-07T02:10:36Z</dcterms:modified>
</cp:coreProperties>
</file>